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9" r:id="rId4"/>
    <p:sldId id="258" r:id="rId5"/>
    <p:sldId id="260" r:id="rId6"/>
    <p:sldId id="266" r:id="rId7"/>
    <p:sldId id="276" r:id="rId8"/>
    <p:sldId id="261" r:id="rId9"/>
    <p:sldId id="262" r:id="rId10"/>
    <p:sldId id="263" r:id="rId11"/>
    <p:sldId id="264" r:id="rId12"/>
    <p:sldId id="265" r:id="rId13"/>
    <p:sldId id="277" r:id="rId14"/>
    <p:sldId id="271" r:id="rId15"/>
    <p:sldId id="272" r:id="rId16"/>
    <p:sldId id="278" r:id="rId17"/>
    <p:sldId id="274" r:id="rId18"/>
    <p:sldId id="273" r:id="rId19"/>
    <p:sldId id="275" r:id="rId20"/>
    <p:sldId id="267" r:id="rId21"/>
    <p:sldId id="279"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m" id="{3F24101E-219F-4472-8F71-5808BADCE0E8}">
          <p14:sldIdLst>
            <p14:sldId id="270"/>
            <p14:sldId id="256"/>
            <p14:sldId id="259"/>
            <p14:sldId id="258"/>
            <p14:sldId id="260"/>
            <p14:sldId id="266"/>
          </p14:sldIdLst>
        </p14:section>
        <p14:section name="Principles" id="{7CFCA24A-7ECE-43A6-94CF-81183075248E}">
          <p14:sldIdLst>
            <p14:sldId id="276"/>
            <p14:sldId id="261"/>
            <p14:sldId id="262"/>
            <p14:sldId id="263"/>
            <p14:sldId id="264"/>
            <p14:sldId id="265"/>
          </p14:sldIdLst>
        </p14:section>
        <p14:section name="Season View" id="{B6D04B49-041D-48B4-9832-ED5ACC07BFEA}">
          <p14:sldIdLst>
            <p14:sldId id="277"/>
            <p14:sldId id="271"/>
            <p14:sldId id="272"/>
          </p14:sldIdLst>
        </p14:section>
        <p14:section name="Off Ice" id="{425C491D-1FCE-4CFE-AA0D-DFB27146174B}">
          <p14:sldIdLst>
            <p14:sldId id="278"/>
            <p14:sldId id="274"/>
            <p14:sldId id="273"/>
            <p14:sldId id="275"/>
            <p14:sldId id="267"/>
          </p14:sldIdLst>
        </p14:section>
        <p14:section name="Captains" id="{A31CD0C0-8736-4F04-AE48-7C6A37D568D5}">
          <p14:sldIdLst>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4660"/>
  </p:normalViewPr>
  <p:slideViewPr>
    <p:cSldViewPr snapToGrid="0">
      <p:cViewPr varScale="1">
        <p:scale>
          <a:sx n="100" d="100"/>
          <a:sy n="100" d="100"/>
        </p:scale>
        <p:origin x="9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AB4C8-A8E3-4DD9-A672-8812C0D2BD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10E063E-DF54-46B7-9E47-26CD93695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D20D384-71DB-4F30-B3CE-C177A942DB1C}"/>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5" name="Footer Placeholder 4">
            <a:extLst>
              <a:ext uri="{FF2B5EF4-FFF2-40B4-BE49-F238E27FC236}">
                <a16:creationId xmlns:a16="http://schemas.microsoft.com/office/drawing/2014/main" id="{A633C2DD-AA36-4412-A108-7C718ED57455}"/>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139645E7-7A9A-4D84-B8DF-D69542224E90}"/>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423132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2A75-39E2-4032-94A4-1480A144543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2B1F2B-D481-473A-B735-44B626C417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2409EF7-3854-44B6-942F-31A1458EFD70}"/>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5" name="Footer Placeholder 4">
            <a:extLst>
              <a:ext uri="{FF2B5EF4-FFF2-40B4-BE49-F238E27FC236}">
                <a16:creationId xmlns:a16="http://schemas.microsoft.com/office/drawing/2014/main" id="{C346140D-6418-4700-81A4-30A0F8EDBFCF}"/>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0B8871E4-EF98-4612-8EF0-D0AFD441078F}"/>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402072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D79AAD-8023-4F90-803D-3D242F0276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44F2277-2F7F-42A6-851B-A7C0EDE0C4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C7AD296-7078-4EAB-98D8-9F4D6AC58F6E}"/>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5" name="Footer Placeholder 4">
            <a:extLst>
              <a:ext uri="{FF2B5EF4-FFF2-40B4-BE49-F238E27FC236}">
                <a16:creationId xmlns:a16="http://schemas.microsoft.com/office/drawing/2014/main" id="{7F5DC13A-6D4F-4AE5-81B4-1471FA1F11E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848F10B7-A163-4BC4-AF28-6DC8FA6C0529}"/>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395299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1F84-5BA2-43B0-A7CA-A65EC037BD4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DF5A557-A734-488F-88B9-B4897E14D1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3E23A30-03BB-4DA0-BE29-3628EC64438B}"/>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5" name="Footer Placeholder 4">
            <a:extLst>
              <a:ext uri="{FF2B5EF4-FFF2-40B4-BE49-F238E27FC236}">
                <a16:creationId xmlns:a16="http://schemas.microsoft.com/office/drawing/2014/main" id="{01966922-FF3E-4949-820F-87996AF26C4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B4D5A92-E652-494C-ABA4-24278155F449}"/>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106242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9B43-25AC-4714-9708-727A80F2D3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F1F3420-CD9F-4067-909F-E3CEABD5A9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872F38-438F-4C0B-B3F1-A36FD79F2615}"/>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5" name="Footer Placeholder 4">
            <a:extLst>
              <a:ext uri="{FF2B5EF4-FFF2-40B4-BE49-F238E27FC236}">
                <a16:creationId xmlns:a16="http://schemas.microsoft.com/office/drawing/2014/main" id="{518CE846-709B-476D-91BF-50890B4EFEBB}"/>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02EF8815-8FE9-4FB8-AF25-4A131EE110AF}"/>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131079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9208-0AF3-4E55-BB1B-AE8020F9801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414CD12-0AC7-4745-8D3C-E78ACA662C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FED2E93-2A33-4ED1-AD74-942054F0D8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66EF299-AB38-405A-B3A8-5785103A6BAC}"/>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6" name="Footer Placeholder 5">
            <a:extLst>
              <a:ext uri="{FF2B5EF4-FFF2-40B4-BE49-F238E27FC236}">
                <a16:creationId xmlns:a16="http://schemas.microsoft.com/office/drawing/2014/main" id="{F7FC3F86-48D4-4A39-9DD3-F8B83302DB66}"/>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A87B07CA-6262-4B1A-9F22-025F75223BEA}"/>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328998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7F526-C075-46C1-A6E6-CF2DD42DBB8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B85B5EE-9163-442E-B681-7560442999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96B22-61F3-472F-8DF3-B26FF21A8D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FF8E8C1-7873-4EFB-8A2B-6EA7C56E7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4B665E-BE7C-4C50-B8F0-B6A692B50C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4545915-BCCA-4EC9-8385-0427D28515D8}"/>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8" name="Footer Placeholder 7">
            <a:extLst>
              <a:ext uri="{FF2B5EF4-FFF2-40B4-BE49-F238E27FC236}">
                <a16:creationId xmlns:a16="http://schemas.microsoft.com/office/drawing/2014/main" id="{4077E987-0CC2-4B70-8650-7118F1A56087}"/>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25E428CB-0ED8-4710-AC19-25027C9AAFCD}"/>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184246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EF749-BA9A-4747-83EA-3919912A1E1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9D8B79B-BE97-4438-8D04-E4991890B3F7}"/>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4" name="Footer Placeholder 3">
            <a:extLst>
              <a:ext uri="{FF2B5EF4-FFF2-40B4-BE49-F238E27FC236}">
                <a16:creationId xmlns:a16="http://schemas.microsoft.com/office/drawing/2014/main" id="{FF2AC099-7114-4AA1-9F2D-92ABE7C81E35}"/>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82BA227-AEA2-4DB9-B7F6-DB30B3A1BBFF}"/>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401058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60178D-9B5F-43BA-A984-D0637133C86E}"/>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3" name="Footer Placeholder 2">
            <a:extLst>
              <a:ext uri="{FF2B5EF4-FFF2-40B4-BE49-F238E27FC236}">
                <a16:creationId xmlns:a16="http://schemas.microsoft.com/office/drawing/2014/main" id="{2EE137A1-2CCA-4BD5-BAE7-FB53F9352A1D}"/>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6D089137-3D4E-4C0C-846A-89D214A48278}"/>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28960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84FE8-6A5C-4E58-B4F3-2CFE08BC94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EC27732-FCEA-4EFB-BB9B-DBCC9D594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769B8DA-6BB8-4E78-837E-E0892BA84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F7B-AF0F-41F2-8621-36F169A81F2A}"/>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6" name="Footer Placeholder 5">
            <a:extLst>
              <a:ext uri="{FF2B5EF4-FFF2-40B4-BE49-F238E27FC236}">
                <a16:creationId xmlns:a16="http://schemas.microsoft.com/office/drawing/2014/main" id="{8EA1033F-8981-4CBE-ADAE-780B1F16FB0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B3132545-A131-4FD7-98D8-16517F393666}"/>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13357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40B4-1F35-4BD1-B174-6A0476E509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35F57D2-2EEB-4232-AE63-7E98EF66CD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51918608-3D6F-4430-90C9-2D33AF4AE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9C2B35-7D32-4181-9FCE-56D9ADD470BE}"/>
              </a:ext>
            </a:extLst>
          </p:cNvPr>
          <p:cNvSpPr>
            <a:spLocks noGrp="1"/>
          </p:cNvSpPr>
          <p:nvPr>
            <p:ph type="dt" sz="half" idx="10"/>
          </p:nvPr>
        </p:nvSpPr>
        <p:spPr/>
        <p:txBody>
          <a:bodyPr/>
          <a:lstStyle/>
          <a:p>
            <a:fld id="{1F55D3F3-436D-4B06-BA52-6B3168E3AEE1}" type="datetimeFigureOut">
              <a:rPr lang="en-CA" smtClean="0"/>
              <a:t>2023-06-28</a:t>
            </a:fld>
            <a:endParaRPr lang="en-CA" dirty="0"/>
          </a:p>
        </p:txBody>
      </p:sp>
      <p:sp>
        <p:nvSpPr>
          <p:cNvPr id="6" name="Footer Placeholder 5">
            <a:extLst>
              <a:ext uri="{FF2B5EF4-FFF2-40B4-BE49-F238E27FC236}">
                <a16:creationId xmlns:a16="http://schemas.microsoft.com/office/drawing/2014/main" id="{04434EAE-A1D2-4228-8440-15BE881363C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09617A8E-2A07-4DD0-A37E-7600C08C3A0E}"/>
              </a:ext>
            </a:extLst>
          </p:cNvPr>
          <p:cNvSpPr>
            <a:spLocks noGrp="1"/>
          </p:cNvSpPr>
          <p:nvPr>
            <p:ph type="sldNum" sz="quarter" idx="12"/>
          </p:nvPr>
        </p:nvSpPr>
        <p:spPr/>
        <p:txBody>
          <a:bodyPr/>
          <a:lstStyle/>
          <a:p>
            <a:fld id="{E714D2DC-ECCA-4540-A18D-8C189BA8E55A}" type="slidenum">
              <a:rPr lang="en-CA" smtClean="0"/>
              <a:t>‹#›</a:t>
            </a:fld>
            <a:endParaRPr lang="en-CA" dirty="0"/>
          </a:p>
        </p:txBody>
      </p:sp>
    </p:spTree>
    <p:extLst>
      <p:ext uri="{BB962C8B-B14F-4D97-AF65-F5344CB8AC3E}">
        <p14:creationId xmlns:p14="http://schemas.microsoft.com/office/powerpoint/2010/main" val="294510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58F58-E129-4E56-8020-57A08C5D7F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B61306F-8434-4DF7-8A89-4639282152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7F43AE-09F2-49A3-BCC5-6E6F571A44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5D3F3-436D-4B06-BA52-6B3168E3AEE1}" type="datetimeFigureOut">
              <a:rPr lang="en-CA" smtClean="0"/>
              <a:t>2023-06-28</a:t>
            </a:fld>
            <a:endParaRPr lang="en-CA" dirty="0"/>
          </a:p>
        </p:txBody>
      </p:sp>
      <p:sp>
        <p:nvSpPr>
          <p:cNvPr id="5" name="Footer Placeholder 4">
            <a:extLst>
              <a:ext uri="{FF2B5EF4-FFF2-40B4-BE49-F238E27FC236}">
                <a16:creationId xmlns:a16="http://schemas.microsoft.com/office/drawing/2014/main" id="{B1B427E6-4A20-478A-988E-8376AF8EF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6DE08EDE-0AA0-4BF8-9232-43821CD04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4D2DC-ECCA-4540-A18D-8C189BA8E55A}" type="slidenum">
              <a:rPr lang="en-CA" smtClean="0"/>
              <a:t>‹#›</a:t>
            </a:fld>
            <a:endParaRPr lang="en-CA" dirty="0"/>
          </a:p>
        </p:txBody>
      </p:sp>
    </p:spTree>
    <p:extLst>
      <p:ext uri="{BB962C8B-B14F-4D97-AF65-F5344CB8AC3E}">
        <p14:creationId xmlns:p14="http://schemas.microsoft.com/office/powerpoint/2010/main" val="81506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FA961E8-D84C-455B-A2B2-52D5493E97EE}"/>
              </a:ext>
            </a:extLst>
          </p:cNvPr>
          <p:cNvPicPr>
            <a:picLocks noChangeAspect="1"/>
          </p:cNvPicPr>
          <p:nvPr/>
        </p:nvPicPr>
        <p:blipFill rotWithShape="1">
          <a:blip r:embed="rId2">
            <a:extLst>
              <a:ext uri="{28A0092B-C50C-407E-A947-70E740481C1C}">
                <a14:useLocalDpi xmlns:a14="http://schemas.microsoft.com/office/drawing/2010/main" val="0"/>
              </a:ext>
            </a:extLst>
          </a:blip>
          <a:srcRect t="2552" r="1" b="1"/>
          <a:stretch/>
        </p:blipFill>
        <p:spPr>
          <a:xfrm>
            <a:off x="3522468" y="10"/>
            <a:ext cx="8669532" cy="6857990"/>
          </a:xfrm>
          <a:prstGeom prst="rect">
            <a:avLst/>
          </a:prstGeom>
        </p:spPr>
      </p:pic>
      <p:sp>
        <p:nvSpPr>
          <p:cNvPr id="31" name="Rectangle 3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EAB666A-DC4E-4EFE-BBC3-B739153E440E}"/>
              </a:ext>
            </a:extLst>
          </p:cNvPr>
          <p:cNvSpPr txBox="1"/>
          <p:nvPr/>
        </p:nvSpPr>
        <p:spPr>
          <a:xfrm>
            <a:off x="371094" y="1161288"/>
            <a:ext cx="3438144" cy="1124712"/>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2800" dirty="0">
                <a:solidFill>
                  <a:schemeClr val="bg1"/>
                </a:solidFill>
                <a:latin typeface="+mj-lt"/>
                <a:ea typeface="+mj-ea"/>
                <a:cs typeface="+mj-cs"/>
              </a:rPr>
              <a:t>RAIDERS U13 Team 1</a:t>
            </a:r>
          </a:p>
        </p:txBody>
      </p:sp>
      <p:sp>
        <p:nvSpPr>
          <p:cNvPr id="33" name="Rectangle 3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5" name="Rectangle 3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D3F6AC7-2332-4FE6-9A20-9CD8E9833FC5}"/>
              </a:ext>
            </a:extLst>
          </p:cNvPr>
          <p:cNvSpPr txBox="1"/>
          <p:nvPr/>
        </p:nvSpPr>
        <p:spPr>
          <a:xfrm>
            <a:off x="371094" y="2718054"/>
            <a:ext cx="3438906" cy="3207258"/>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700">
                <a:solidFill>
                  <a:schemeClr val="bg1"/>
                </a:solidFill>
              </a:rPr>
              <a:t>2023-2024</a:t>
            </a:r>
          </a:p>
          <a:p>
            <a:pPr indent="-228600">
              <a:lnSpc>
                <a:spcPct val="90000"/>
              </a:lnSpc>
              <a:spcAft>
                <a:spcPts val="600"/>
              </a:spcAft>
              <a:buFont typeface="Arial" panose="020B0604020202020204" pitchFamily="34" charset="0"/>
              <a:buChar char="•"/>
            </a:pPr>
            <a:r>
              <a:rPr lang="en-US" sz="1700">
                <a:solidFill>
                  <a:schemeClr val="bg1"/>
                </a:solidFill>
              </a:rPr>
              <a:t>Team Guide</a:t>
            </a:r>
          </a:p>
        </p:txBody>
      </p:sp>
    </p:spTree>
    <p:extLst>
      <p:ext uri="{BB962C8B-B14F-4D97-AF65-F5344CB8AC3E}">
        <p14:creationId xmlns:p14="http://schemas.microsoft.com/office/powerpoint/2010/main" val="346171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712CC2-0818-466E-AB01-A73366D950C1}"/>
              </a:ext>
            </a:extLst>
          </p:cNvPr>
          <p:cNvSpPr/>
          <p:nvPr/>
        </p:nvSpPr>
        <p:spPr>
          <a:xfrm>
            <a:off x="415981" y="2251401"/>
            <a:ext cx="10275905" cy="4125168"/>
          </a:xfrm>
          <a:prstGeom prst="rect">
            <a:avLst/>
          </a:prstGeom>
        </p:spPr>
        <p:txBody>
          <a:bodyPr wrap="square">
            <a:spAutoFit/>
          </a:bodyPr>
          <a:lstStyle/>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Transition quickly: The best breakouts are the ones that move quickly after getting the puck back.</a:t>
            </a:r>
          </a:p>
          <a:p>
            <a:pPr marL="342900" marR="0" lvl="0" indent="-342900">
              <a:lnSpc>
                <a:spcPct val="106000"/>
              </a:lnSpc>
              <a:spcBef>
                <a:spcPts val="0"/>
              </a:spcBef>
              <a:spcAft>
                <a:spcPts val="0"/>
              </a:spcAft>
              <a:buFont typeface="+mj-lt"/>
              <a:buAutoNum type="arabicPeriod"/>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A sense of urgency is needed: Pucks move hard and quick. Feet move up ice.</a:t>
            </a:r>
          </a:p>
          <a:p>
            <a:pPr marL="342900" marR="0" lvl="0" indent="-342900">
              <a:lnSpc>
                <a:spcPct val="106000"/>
              </a:lnSpc>
              <a:spcBef>
                <a:spcPts val="0"/>
              </a:spcBef>
              <a:spcAft>
                <a:spcPts val="0"/>
              </a:spcAft>
              <a:buFont typeface="+mj-lt"/>
              <a:buAutoNum type="arabicPeriod"/>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Communication: All players must be talking and helping each other out.</a:t>
            </a:r>
          </a:p>
          <a:p>
            <a:pPr marL="342900" marR="0" lvl="0" indent="-342900">
              <a:lnSpc>
                <a:spcPct val="106000"/>
              </a:lnSpc>
              <a:spcBef>
                <a:spcPts val="0"/>
              </a:spcBef>
              <a:spcAft>
                <a:spcPts val="0"/>
              </a:spcAft>
              <a:buFont typeface="+mj-lt"/>
              <a:buAutoNum type="arabicPeriod"/>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All players have a role:</a:t>
            </a:r>
          </a:p>
          <a:p>
            <a:pPr marL="342900" marR="0" lvl="0" indent="-342900">
              <a:lnSpc>
                <a:spcPct val="106000"/>
              </a:lnSpc>
              <a:spcBef>
                <a:spcPts val="0"/>
              </a:spcBef>
              <a:spcAft>
                <a:spcPts val="0"/>
              </a:spcAft>
              <a:buFont typeface="+mj-lt"/>
              <a:buAutoNum type="arabicPeriod"/>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6000"/>
              </a:lnSpc>
              <a:buFont typeface="Arial" panose="020B0604020202020204" pitchFamily="34" charset="0"/>
              <a:buChar char="•"/>
            </a:pPr>
            <a:r>
              <a:rPr lang="en-CA" sz="1600" b="1" dirty="0">
                <a:latin typeface="Calibri" panose="020F0502020204030204" pitchFamily="34" charset="0"/>
                <a:ea typeface="Calibri" panose="020F0502020204030204" pitchFamily="34" charset="0"/>
                <a:cs typeface="Times New Roman" panose="02020603050405020304" pitchFamily="18" charset="0"/>
              </a:rPr>
              <a:t>Wingers low and wide in zone: create as much width as possible stay low and wide to create passing options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6000"/>
              </a:lnSpc>
              <a:buFont typeface="Arial" panose="020B0604020202020204" pitchFamily="34" charset="0"/>
              <a:buChar char="•"/>
            </a:pPr>
            <a:r>
              <a:rPr lang="en-CA" sz="1600" b="1" dirty="0">
                <a:latin typeface="Calibri" panose="020F0502020204030204" pitchFamily="34" charset="0"/>
                <a:ea typeface="Calibri" panose="020F0502020204030204" pitchFamily="34" charset="0"/>
                <a:cs typeface="Times New Roman" panose="02020603050405020304" pitchFamily="18" charset="0"/>
              </a:rPr>
              <a:t>Center low and slow through middle: Make yourself an option as well for a pass from D</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6000"/>
              </a:lnSpc>
              <a:buFont typeface="Arial" panose="020B0604020202020204" pitchFamily="34" charset="0"/>
              <a:buChar char="•"/>
            </a:pPr>
            <a:r>
              <a:rPr lang="en-CA" sz="1600" b="1" dirty="0">
                <a:latin typeface="Calibri" panose="020F0502020204030204" pitchFamily="34" charset="0"/>
                <a:ea typeface="Calibri" panose="020F0502020204030204" pitchFamily="34" charset="0"/>
                <a:cs typeface="Times New Roman" panose="02020603050405020304" pitchFamily="18" charset="0"/>
              </a:rPr>
              <a:t>Defence move yourself and the puck: Make sure you are moving your feet while looking to pass. D to D’s are great options if done quickly and effectively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6000"/>
              </a:lnSpc>
              <a:buFont typeface="Arial" panose="020B0604020202020204" pitchFamily="34" charset="0"/>
              <a:buChar char="•"/>
            </a:pPr>
            <a:r>
              <a:rPr lang="en-CA" sz="1600" b="1" dirty="0">
                <a:latin typeface="Calibri" panose="020F0502020204030204" pitchFamily="34" charset="0"/>
                <a:ea typeface="Calibri" panose="020F0502020204030204" pitchFamily="34" charset="0"/>
                <a:cs typeface="Times New Roman" panose="02020603050405020304" pitchFamily="18" charset="0"/>
              </a:rPr>
              <a:t>Goalies communicate options and setup puck behind the net for the defence</a:t>
            </a:r>
          </a:p>
          <a:p>
            <a:pPr marL="800100" lvl="1" indent="-342900">
              <a:lnSpc>
                <a:spcPct val="106000"/>
              </a:lnSpc>
              <a:buFont typeface="+mj-lt"/>
              <a:buAutoNum type="arabicPeriod"/>
            </a:pP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Pucks at bluelines. These must get out. Center and weak side wingers slide over to the blue line battle and help get pucks OUT!!!</a:t>
            </a:r>
            <a:endParaRPr lang="en-CA"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Breakout Principles</a:t>
            </a:r>
            <a:endParaRPr lang="en-CA" sz="3600" dirty="0">
              <a:solidFill>
                <a:schemeClr val="bg1"/>
              </a:solidFill>
            </a:endParaRPr>
          </a:p>
        </p:txBody>
      </p:sp>
      <p:sp>
        <p:nvSpPr>
          <p:cNvPr id="10" name="TextBox 9">
            <a:extLst>
              <a:ext uri="{FF2B5EF4-FFF2-40B4-BE49-F238E27FC236}">
                <a16:creationId xmlns:a16="http://schemas.microsoft.com/office/drawing/2014/main" id="{76E03EF3-8282-40BE-89B6-D1B4633BA212}"/>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1" name="Picture 10">
            <a:extLst>
              <a:ext uri="{FF2B5EF4-FFF2-40B4-BE49-F238E27FC236}">
                <a16:creationId xmlns:a16="http://schemas.microsoft.com/office/drawing/2014/main" id="{3ECCCF2A-F8E6-4ADA-8DE3-E2AAE658C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179306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Special Teams</a:t>
            </a:r>
            <a:endParaRPr lang="en-CA" sz="3600" dirty="0">
              <a:solidFill>
                <a:schemeClr val="bg1"/>
              </a:solidFill>
            </a:endParaRPr>
          </a:p>
        </p:txBody>
      </p:sp>
      <p:sp>
        <p:nvSpPr>
          <p:cNvPr id="2" name="Rectangle 1">
            <a:extLst>
              <a:ext uri="{FF2B5EF4-FFF2-40B4-BE49-F238E27FC236}">
                <a16:creationId xmlns:a16="http://schemas.microsoft.com/office/drawing/2014/main" id="{210CFE88-558A-4958-BD8E-46D753A18B56}"/>
              </a:ext>
            </a:extLst>
          </p:cNvPr>
          <p:cNvSpPr/>
          <p:nvPr/>
        </p:nvSpPr>
        <p:spPr>
          <a:xfrm>
            <a:off x="415981" y="2283930"/>
            <a:ext cx="5145234" cy="3904787"/>
          </a:xfrm>
          <a:prstGeom prst="rect">
            <a:avLst/>
          </a:prstGeom>
        </p:spPr>
        <p:txBody>
          <a:bodyPr wrap="square">
            <a:spAutoFit/>
          </a:bodyPr>
          <a:lstStyle/>
          <a:p>
            <a:pPr marR="0" lvl="0" algn="ctr">
              <a:lnSpc>
                <a:spcPct val="106000"/>
              </a:lnSpc>
              <a:spcBef>
                <a:spcPts val="0"/>
              </a:spcBef>
              <a:spcAft>
                <a:spcPts val="0"/>
              </a:spcAft>
            </a:pPr>
            <a:r>
              <a:rPr lang="en-CA" b="1" i="1" u="sng" dirty="0">
                <a:latin typeface="Calibri" panose="020F0502020204030204" pitchFamily="34" charset="0"/>
                <a:ea typeface="Calibri" panose="020F0502020204030204" pitchFamily="34" charset="0"/>
                <a:cs typeface="Times New Roman" panose="02020603050405020304" pitchFamily="18" charset="0"/>
              </a:rPr>
              <a:t>Power Play</a:t>
            </a:r>
            <a:endParaRPr lang="en-CA" sz="1400" b="1" i="1" u="sng"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Possession over Position- In order to score you must have the puck. Go help in battles for puck- Always have one more guy than the opposition.</a:t>
            </a:r>
          </a:p>
          <a:p>
            <a:pPr marL="342900" marR="0" lvl="0" indent="-342900">
              <a:lnSpc>
                <a:spcPct val="106000"/>
              </a:lnSpc>
              <a:spcBef>
                <a:spcPts val="0"/>
              </a:spcBef>
              <a:spcAft>
                <a:spcPts val="0"/>
              </a:spcAft>
              <a:buFont typeface="+mj-lt"/>
              <a:buAutoNum type="arabicPeriod"/>
            </a:pP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Support- We must be in good places to support the puck. Create passing options for the puck carrier.</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Move the puck- This is contingent on 1 and 2. The puck is the fastest thing on ice so we must move it to keep the opposition out of position.</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Pucks and Bodies to Net- You can only score if you shoot the puck, simple but effective. Send bodies to the net on shots for rebounds. Dirty goals wins games!!!</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9A41B936-7AFA-416B-B458-A97A09D5BDFD}"/>
              </a:ext>
            </a:extLst>
          </p:cNvPr>
          <p:cNvSpPr/>
          <p:nvPr/>
        </p:nvSpPr>
        <p:spPr>
          <a:xfrm>
            <a:off x="6096000" y="2283930"/>
            <a:ext cx="5680019" cy="3676391"/>
          </a:xfrm>
          <a:prstGeom prst="rect">
            <a:avLst/>
          </a:prstGeom>
        </p:spPr>
        <p:txBody>
          <a:bodyPr wrap="square">
            <a:spAutoFit/>
          </a:bodyPr>
          <a:lstStyle/>
          <a:p>
            <a:pPr marR="0" lvl="0" algn="ctr">
              <a:lnSpc>
                <a:spcPct val="106000"/>
              </a:lnSpc>
              <a:spcBef>
                <a:spcPts val="0"/>
              </a:spcBef>
              <a:spcAft>
                <a:spcPts val="0"/>
              </a:spcAft>
            </a:pPr>
            <a:r>
              <a:rPr lang="en-CA" b="1" i="1" u="sng" dirty="0">
                <a:latin typeface="Calibri" panose="020F0502020204030204" pitchFamily="34" charset="0"/>
                <a:ea typeface="Calibri" panose="020F0502020204030204" pitchFamily="34" charset="0"/>
                <a:cs typeface="Times New Roman" panose="02020603050405020304" pitchFamily="18" charset="0"/>
              </a:rPr>
              <a:t>Penalty Kill</a:t>
            </a:r>
          </a:p>
          <a:p>
            <a:pPr marR="0" lvl="0" algn="ctr">
              <a:lnSpc>
                <a:spcPct val="106000"/>
              </a:lnSpc>
              <a:spcBef>
                <a:spcPts val="0"/>
              </a:spcBef>
              <a:spcAft>
                <a:spcPts val="0"/>
              </a:spcAft>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Discipline: The best penalty kills are the ones we don’t have to kill at all!!</a:t>
            </a:r>
          </a:p>
          <a:p>
            <a:pPr marL="342900" marR="0" lvl="0" indent="-342900">
              <a:lnSpc>
                <a:spcPct val="106000"/>
              </a:lnSpc>
              <a:spcBef>
                <a:spcPts val="0"/>
              </a:spcBef>
              <a:spcAft>
                <a:spcPts val="0"/>
              </a:spcAft>
              <a:buFont typeface="+mj-lt"/>
              <a:buAutoNum type="arabicPeriod"/>
            </a:pP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Getting 50/50 pucks: If a puck is loose or the opposition is losing control, we can pressure them more and get pucks cleared.</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Active sticks: Getting sticks on Pucks disrupts the offense. Any passes or opportunities to poke check must be made.</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Short Movements: When the opposition has the puck, use short movements to keep them outside </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endParaRPr lang="en-CA" sz="14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r>
              <a:rPr lang="en-CA" sz="1400" i="1" dirty="0">
                <a:latin typeface="Calibri" panose="020F0502020204030204" pitchFamily="34" charset="0"/>
                <a:ea typeface="Calibri" panose="020F0502020204030204" pitchFamily="34" charset="0"/>
                <a:cs typeface="Times New Roman" panose="02020603050405020304" pitchFamily="18" charset="0"/>
              </a:rPr>
              <a:t>Block shots and be Relentless</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67E8578-A37D-446C-B716-FF0773E0CE1E}"/>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1" name="Picture 10">
            <a:extLst>
              <a:ext uri="{FF2B5EF4-FFF2-40B4-BE49-F238E27FC236}">
                <a16:creationId xmlns:a16="http://schemas.microsoft.com/office/drawing/2014/main" id="{13BBFA72-0807-4B0E-AC04-8FED899B73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99824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Offensive Principles</a:t>
            </a:r>
            <a:endParaRPr lang="en-CA" sz="3600" dirty="0">
              <a:solidFill>
                <a:schemeClr val="bg1"/>
              </a:solidFill>
            </a:endParaRPr>
          </a:p>
        </p:txBody>
      </p:sp>
      <p:sp>
        <p:nvSpPr>
          <p:cNvPr id="8" name="Rectangle 7">
            <a:extLst>
              <a:ext uri="{FF2B5EF4-FFF2-40B4-BE49-F238E27FC236}">
                <a16:creationId xmlns:a16="http://schemas.microsoft.com/office/drawing/2014/main" id="{D8F61355-2A20-4BD5-8F8E-970D3A0515BD}"/>
              </a:ext>
            </a:extLst>
          </p:cNvPr>
          <p:cNvSpPr/>
          <p:nvPr/>
        </p:nvSpPr>
        <p:spPr>
          <a:xfrm>
            <a:off x="415981" y="2129658"/>
            <a:ext cx="10580715" cy="3995774"/>
          </a:xfrm>
          <a:prstGeom prst="rect">
            <a:avLst/>
          </a:prstGeom>
        </p:spPr>
        <p:txBody>
          <a:bodyPr wrap="square">
            <a:spAutoFit/>
          </a:bodyPr>
          <a:lstStyle/>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Chip n’ Chase – Dump the puck in and go get it. Forecheck relentlessly to win the 50/50 pucks or create an offensive zone turn-over.</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Go wide and get to the paint! – When carrying the puck move through the neutral zone on the outside and drive to the net once in the offensive zone.</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Hit the Net! – We must make the most of the shots we get. We can’t score if we miss the net.</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Follow our shot – Follow our shot to the net to seek out rebounds</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Create traffic and chaos – Make life difficult for the opposing goalie get bodies to the net when our teammates are shooting</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Puck movement – Keep the puck moving until a good scoring opportunity arises. Skating and Passing are key elements to creating scoring opportunities.</a:t>
            </a:r>
          </a:p>
        </p:txBody>
      </p:sp>
      <p:sp>
        <p:nvSpPr>
          <p:cNvPr id="10" name="TextBox 9">
            <a:extLst>
              <a:ext uri="{FF2B5EF4-FFF2-40B4-BE49-F238E27FC236}">
                <a16:creationId xmlns:a16="http://schemas.microsoft.com/office/drawing/2014/main" id="{13ADDF2B-2AD2-45F6-8734-F34551EDF922}"/>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1" name="Picture 10">
            <a:extLst>
              <a:ext uri="{FF2B5EF4-FFF2-40B4-BE49-F238E27FC236}">
                <a16:creationId xmlns:a16="http://schemas.microsoft.com/office/drawing/2014/main" id="{BEE47D5A-BF37-42DE-BA85-EA09FDC457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3881454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8804434-02C6-4286-A7DC-4A8548305124}"/>
              </a:ext>
            </a:extLst>
          </p:cNvPr>
          <p:cNvPicPr>
            <a:picLocks noChangeAspect="1"/>
          </p:cNvPicPr>
          <p:nvPr/>
        </p:nvPicPr>
        <p:blipFill rotWithShape="1">
          <a:blip r:embed="rId2">
            <a:extLst>
              <a:ext uri="{28A0092B-C50C-407E-A947-70E740481C1C}">
                <a14:useLocalDpi xmlns:a14="http://schemas.microsoft.com/office/drawing/2010/main" val="0"/>
              </a:ext>
            </a:extLst>
          </a:blip>
          <a:srcRect t="2552" r="1" b="1"/>
          <a:stretch/>
        </p:blipFill>
        <p:spPr>
          <a:xfrm>
            <a:off x="3522468" y="10"/>
            <a:ext cx="8669532" cy="6857990"/>
          </a:xfrm>
          <a:prstGeom prst="rect">
            <a:avLst/>
          </a:prstGeom>
        </p:spPr>
      </p:pic>
      <p:sp>
        <p:nvSpPr>
          <p:cNvPr id="50" name="Rectangle 49">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EAB666A-DC4E-4EFE-BBC3-B739153E440E}"/>
              </a:ext>
            </a:extLst>
          </p:cNvPr>
          <p:cNvSpPr txBox="1"/>
          <p:nvPr/>
        </p:nvSpPr>
        <p:spPr>
          <a:xfrm>
            <a:off x="371094" y="1161288"/>
            <a:ext cx="3438144" cy="1124712"/>
          </a:xfrm>
          <a:prstGeom prst="rect">
            <a:avLst/>
          </a:prstGeom>
        </p:spPr>
        <p:txBody>
          <a:bodyPr vert="horz" lIns="91440" tIns="45720" rIns="91440" bIns="45720" rtlCol="0" anchor="b">
            <a:normAutofit/>
          </a:bodyPr>
          <a:lstStyle/>
          <a:p>
            <a:pPr marL="0" marR="0" lvl="0" indent="0" fontAlgn="auto">
              <a:lnSpc>
                <a:spcPct val="90000"/>
              </a:lnSpc>
              <a:spcBef>
                <a:spcPct val="0"/>
              </a:spcBef>
              <a:spcAft>
                <a:spcPts val="600"/>
              </a:spcAft>
              <a:buClrTx/>
              <a:buSzTx/>
              <a:tabLst/>
              <a:defRPr/>
            </a:pPr>
            <a:r>
              <a:rPr kumimoji="0" lang="en-US" sz="2800" b="0" i="0" u="none" strike="noStrike" cap="none" spc="0" normalizeH="0" baseline="0" noProof="0" dirty="0">
                <a:ln>
                  <a:noFill/>
                </a:ln>
                <a:solidFill>
                  <a:schemeClr val="bg1"/>
                </a:solidFill>
                <a:effectLst/>
                <a:uLnTx/>
                <a:uFillTx/>
                <a:latin typeface="+mj-lt"/>
                <a:ea typeface="+mj-ea"/>
                <a:cs typeface="+mj-cs"/>
              </a:rPr>
              <a:t>RAIDERS U13 Team 1</a:t>
            </a:r>
          </a:p>
        </p:txBody>
      </p:sp>
      <p:sp>
        <p:nvSpPr>
          <p:cNvPr id="52" name="Rectangle 5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4" name="Rectangle 5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D3F6AC7-2332-4FE6-9A20-9CD8E9833FC5}"/>
              </a:ext>
            </a:extLst>
          </p:cNvPr>
          <p:cNvSpPr txBox="1"/>
          <p:nvPr/>
        </p:nvSpPr>
        <p:spPr>
          <a:xfrm>
            <a:off x="371094" y="2718054"/>
            <a:ext cx="3438906" cy="3207258"/>
          </a:xfrm>
          <a:prstGeom prst="rect">
            <a:avLst/>
          </a:prstGeom>
        </p:spPr>
        <p:txBody>
          <a:bodyPr vert="horz" lIns="91440" tIns="45720" rIns="91440" bIns="45720" rtlCol="0" anchor="t">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700" b="0" i="0" u="none" strike="noStrike" cap="none" spc="0" normalizeH="0" baseline="0" noProof="0" dirty="0">
                <a:ln>
                  <a:noFill/>
                </a:ln>
                <a:solidFill>
                  <a:schemeClr val="bg1"/>
                </a:solidFill>
                <a:effectLst/>
                <a:uLnTx/>
                <a:uFillTx/>
              </a:rPr>
              <a:t>2023-2024</a:t>
            </a:r>
          </a:p>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700" b="0" i="0" u="none" strike="noStrike" cap="none" spc="0" normalizeH="0" baseline="0" noProof="0" dirty="0">
                <a:ln>
                  <a:noFill/>
                </a:ln>
                <a:solidFill>
                  <a:schemeClr val="bg1"/>
                </a:solidFill>
                <a:effectLst/>
                <a:uLnTx/>
                <a:uFillTx/>
              </a:rPr>
              <a:t>Season View</a:t>
            </a:r>
          </a:p>
        </p:txBody>
      </p:sp>
    </p:spTree>
    <p:extLst>
      <p:ext uri="{BB962C8B-B14F-4D97-AF65-F5344CB8AC3E}">
        <p14:creationId xmlns:p14="http://schemas.microsoft.com/office/powerpoint/2010/main" val="1367898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Key Dates</a:t>
            </a:r>
            <a:endParaRPr lang="en-CA" sz="3600" dirty="0">
              <a:solidFill>
                <a:schemeClr val="bg1"/>
              </a:solidFill>
            </a:endParaRPr>
          </a:p>
        </p:txBody>
      </p:sp>
      <p:cxnSp>
        <p:nvCxnSpPr>
          <p:cNvPr id="10" name="Straight Arrow Connector 9">
            <a:extLst>
              <a:ext uri="{FF2B5EF4-FFF2-40B4-BE49-F238E27FC236}">
                <a16:creationId xmlns:a16="http://schemas.microsoft.com/office/drawing/2014/main" id="{44CC780C-623D-418E-8BDA-A8894FE062F1}"/>
              </a:ext>
            </a:extLst>
          </p:cNvPr>
          <p:cNvCxnSpPr>
            <a:cxnSpLocks/>
          </p:cNvCxnSpPr>
          <p:nvPr/>
        </p:nvCxnSpPr>
        <p:spPr>
          <a:xfrm>
            <a:off x="618067" y="2774984"/>
            <a:ext cx="11243733" cy="0"/>
          </a:xfrm>
          <a:prstGeom prst="straightConnector1">
            <a:avLst/>
          </a:prstGeom>
          <a:ln w="28575">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49DD34-3372-4EC6-A3A7-F580EB2E1789}"/>
              </a:ext>
            </a:extLst>
          </p:cNvPr>
          <p:cNvCxnSpPr/>
          <p:nvPr/>
        </p:nvCxnSpPr>
        <p:spPr>
          <a:xfrm>
            <a:off x="4419026"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A0DB81-763B-45F3-A9A9-6DAE5507B61B}"/>
              </a:ext>
            </a:extLst>
          </p:cNvPr>
          <p:cNvCxnSpPr/>
          <p:nvPr/>
        </p:nvCxnSpPr>
        <p:spPr>
          <a:xfrm>
            <a:off x="8049820"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C1B8EEB-BCB4-4FA4-94C0-61D064A80451}"/>
              </a:ext>
            </a:extLst>
          </p:cNvPr>
          <p:cNvCxnSpPr/>
          <p:nvPr/>
        </p:nvCxnSpPr>
        <p:spPr>
          <a:xfrm>
            <a:off x="9865217"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0820933-9FA7-4F45-94C0-40630ECE35EA}"/>
              </a:ext>
            </a:extLst>
          </p:cNvPr>
          <p:cNvSpPr txBox="1"/>
          <p:nvPr/>
        </p:nvSpPr>
        <p:spPr>
          <a:xfrm>
            <a:off x="1051488" y="2385978"/>
            <a:ext cx="1328598" cy="369332"/>
          </a:xfrm>
          <a:prstGeom prst="rect">
            <a:avLst/>
          </a:prstGeom>
          <a:noFill/>
        </p:spPr>
        <p:txBody>
          <a:bodyPr wrap="square" rtlCol="0">
            <a:spAutoFit/>
          </a:bodyPr>
          <a:lstStyle/>
          <a:p>
            <a:pPr algn="ctr"/>
            <a:r>
              <a:rPr lang="en-US" b="1" u="sng" dirty="0"/>
              <a:t>October</a:t>
            </a:r>
            <a:endParaRPr lang="en-CA" b="1" u="sng" dirty="0"/>
          </a:p>
        </p:txBody>
      </p:sp>
      <p:sp>
        <p:nvSpPr>
          <p:cNvPr id="31" name="TextBox 30">
            <a:extLst>
              <a:ext uri="{FF2B5EF4-FFF2-40B4-BE49-F238E27FC236}">
                <a16:creationId xmlns:a16="http://schemas.microsoft.com/office/drawing/2014/main" id="{B9FF25C9-93F8-4621-BE6A-8AA767E5D283}"/>
              </a:ext>
            </a:extLst>
          </p:cNvPr>
          <p:cNvSpPr txBox="1"/>
          <p:nvPr/>
        </p:nvSpPr>
        <p:spPr>
          <a:xfrm>
            <a:off x="8304828" y="2385978"/>
            <a:ext cx="1328598" cy="369332"/>
          </a:xfrm>
          <a:prstGeom prst="rect">
            <a:avLst/>
          </a:prstGeom>
          <a:noFill/>
        </p:spPr>
        <p:txBody>
          <a:bodyPr wrap="square" rtlCol="0">
            <a:spAutoFit/>
          </a:bodyPr>
          <a:lstStyle/>
          <a:p>
            <a:pPr algn="ctr"/>
            <a:r>
              <a:rPr lang="en-US" b="1" u="sng" dirty="0"/>
              <a:t>February</a:t>
            </a:r>
            <a:endParaRPr lang="en-CA" b="1" u="sng" dirty="0"/>
          </a:p>
        </p:txBody>
      </p:sp>
      <p:sp>
        <p:nvSpPr>
          <p:cNvPr id="32" name="TextBox 31">
            <a:extLst>
              <a:ext uri="{FF2B5EF4-FFF2-40B4-BE49-F238E27FC236}">
                <a16:creationId xmlns:a16="http://schemas.microsoft.com/office/drawing/2014/main" id="{AAFD23B2-D45A-40B3-B4BB-4B619F12C7C7}"/>
              </a:ext>
            </a:extLst>
          </p:cNvPr>
          <p:cNvSpPr txBox="1"/>
          <p:nvPr/>
        </p:nvSpPr>
        <p:spPr>
          <a:xfrm>
            <a:off x="4657101" y="2385978"/>
            <a:ext cx="1328598" cy="369332"/>
          </a:xfrm>
          <a:prstGeom prst="rect">
            <a:avLst/>
          </a:prstGeom>
          <a:noFill/>
        </p:spPr>
        <p:txBody>
          <a:bodyPr wrap="square" rtlCol="0">
            <a:spAutoFit/>
          </a:bodyPr>
          <a:lstStyle/>
          <a:p>
            <a:pPr algn="ctr"/>
            <a:r>
              <a:rPr lang="en-US" b="1" u="sng" dirty="0"/>
              <a:t>December</a:t>
            </a:r>
            <a:endParaRPr lang="en-CA" b="1" u="sng" dirty="0"/>
          </a:p>
        </p:txBody>
      </p:sp>
      <p:sp>
        <p:nvSpPr>
          <p:cNvPr id="33" name="TextBox 32">
            <a:extLst>
              <a:ext uri="{FF2B5EF4-FFF2-40B4-BE49-F238E27FC236}">
                <a16:creationId xmlns:a16="http://schemas.microsoft.com/office/drawing/2014/main" id="{3873835F-CC15-43F4-810A-738FAD6BAE74}"/>
              </a:ext>
            </a:extLst>
          </p:cNvPr>
          <p:cNvSpPr txBox="1"/>
          <p:nvPr/>
        </p:nvSpPr>
        <p:spPr>
          <a:xfrm>
            <a:off x="6486290" y="2385978"/>
            <a:ext cx="1328598" cy="369332"/>
          </a:xfrm>
          <a:prstGeom prst="rect">
            <a:avLst/>
          </a:prstGeom>
          <a:noFill/>
        </p:spPr>
        <p:txBody>
          <a:bodyPr wrap="square" rtlCol="0">
            <a:spAutoFit/>
          </a:bodyPr>
          <a:lstStyle/>
          <a:p>
            <a:pPr algn="ctr"/>
            <a:r>
              <a:rPr lang="en-US" b="1" u="sng" dirty="0"/>
              <a:t>January</a:t>
            </a:r>
            <a:endParaRPr lang="en-CA" b="1" u="sng" dirty="0"/>
          </a:p>
        </p:txBody>
      </p:sp>
      <p:sp>
        <p:nvSpPr>
          <p:cNvPr id="40" name="TextBox 39">
            <a:extLst>
              <a:ext uri="{FF2B5EF4-FFF2-40B4-BE49-F238E27FC236}">
                <a16:creationId xmlns:a16="http://schemas.microsoft.com/office/drawing/2014/main" id="{561591E5-19AB-49F5-941E-BD8B56A2969E}"/>
              </a:ext>
            </a:extLst>
          </p:cNvPr>
          <p:cNvSpPr txBox="1"/>
          <p:nvPr/>
        </p:nvSpPr>
        <p:spPr>
          <a:xfrm>
            <a:off x="2869032" y="2385978"/>
            <a:ext cx="1328598" cy="369332"/>
          </a:xfrm>
          <a:prstGeom prst="rect">
            <a:avLst/>
          </a:prstGeom>
          <a:noFill/>
        </p:spPr>
        <p:txBody>
          <a:bodyPr wrap="square" rtlCol="0">
            <a:spAutoFit/>
          </a:bodyPr>
          <a:lstStyle/>
          <a:p>
            <a:pPr algn="ctr"/>
            <a:r>
              <a:rPr lang="en-US" b="1" u="sng" dirty="0"/>
              <a:t>November</a:t>
            </a:r>
            <a:endParaRPr lang="en-CA" b="1" u="sng" dirty="0"/>
          </a:p>
        </p:txBody>
      </p:sp>
      <p:sp>
        <p:nvSpPr>
          <p:cNvPr id="41" name="TextBox 40">
            <a:extLst>
              <a:ext uri="{FF2B5EF4-FFF2-40B4-BE49-F238E27FC236}">
                <a16:creationId xmlns:a16="http://schemas.microsoft.com/office/drawing/2014/main" id="{3E0C31DC-BEF4-4AA7-A52B-BCF4FA82105C}"/>
              </a:ext>
            </a:extLst>
          </p:cNvPr>
          <p:cNvSpPr txBox="1"/>
          <p:nvPr/>
        </p:nvSpPr>
        <p:spPr>
          <a:xfrm>
            <a:off x="10127672" y="2385978"/>
            <a:ext cx="1328598" cy="369332"/>
          </a:xfrm>
          <a:prstGeom prst="rect">
            <a:avLst/>
          </a:prstGeom>
          <a:noFill/>
        </p:spPr>
        <p:txBody>
          <a:bodyPr wrap="square" rtlCol="0">
            <a:spAutoFit/>
          </a:bodyPr>
          <a:lstStyle/>
          <a:p>
            <a:pPr algn="ctr"/>
            <a:r>
              <a:rPr lang="en-US" b="1" u="sng" dirty="0"/>
              <a:t>March</a:t>
            </a:r>
            <a:endParaRPr lang="en-CA" b="1" u="sng" dirty="0"/>
          </a:p>
        </p:txBody>
      </p:sp>
      <p:cxnSp>
        <p:nvCxnSpPr>
          <p:cNvPr id="44" name="Straight Connector 43">
            <a:extLst>
              <a:ext uri="{FF2B5EF4-FFF2-40B4-BE49-F238E27FC236}">
                <a16:creationId xmlns:a16="http://schemas.microsoft.com/office/drawing/2014/main" id="{8167374B-067F-43E2-9EC4-52A8B3FFDAEB}"/>
              </a:ext>
            </a:extLst>
          </p:cNvPr>
          <p:cNvCxnSpPr/>
          <p:nvPr/>
        </p:nvCxnSpPr>
        <p:spPr>
          <a:xfrm>
            <a:off x="2603629"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F7C33C0-5FEA-4F57-88A5-524BBC571642}"/>
              </a:ext>
            </a:extLst>
          </p:cNvPr>
          <p:cNvCxnSpPr/>
          <p:nvPr/>
        </p:nvCxnSpPr>
        <p:spPr>
          <a:xfrm>
            <a:off x="6234423"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0C2CCC77-B9FE-4496-BCCC-C3ADEC24E385}"/>
              </a:ext>
            </a:extLst>
          </p:cNvPr>
          <p:cNvSpPr/>
          <p:nvPr/>
        </p:nvSpPr>
        <p:spPr>
          <a:xfrm>
            <a:off x="6934205" y="4726872"/>
            <a:ext cx="3193467" cy="48257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t>Regular Season</a:t>
            </a:r>
          </a:p>
          <a:p>
            <a:pPr algn="ctr"/>
            <a:r>
              <a:rPr lang="en-US" sz="1200" dirty="0"/>
              <a:t>October 16th – December 8th</a:t>
            </a:r>
            <a:endParaRPr lang="en-CA" dirty="0"/>
          </a:p>
        </p:txBody>
      </p:sp>
      <p:sp>
        <p:nvSpPr>
          <p:cNvPr id="64" name="Rectangle: Rounded Corners 63">
            <a:extLst>
              <a:ext uri="{FF2B5EF4-FFF2-40B4-BE49-F238E27FC236}">
                <a16:creationId xmlns:a16="http://schemas.microsoft.com/office/drawing/2014/main" id="{BC931A18-5D83-42B6-A8F9-EC216390C6C4}"/>
              </a:ext>
            </a:extLst>
          </p:cNvPr>
          <p:cNvSpPr/>
          <p:nvPr/>
        </p:nvSpPr>
        <p:spPr>
          <a:xfrm>
            <a:off x="6330789" y="4001534"/>
            <a:ext cx="1382343" cy="482576"/>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t>EMHW</a:t>
            </a:r>
          </a:p>
          <a:p>
            <a:pPr algn="ctr"/>
            <a:r>
              <a:rPr lang="en-US" sz="1200" dirty="0"/>
              <a:t>January 11</a:t>
            </a:r>
            <a:r>
              <a:rPr lang="en-US" sz="1200" baseline="30000" dirty="0"/>
              <a:t>th</a:t>
            </a:r>
            <a:r>
              <a:rPr lang="en-US" sz="1200" dirty="0"/>
              <a:t>, 2020</a:t>
            </a:r>
            <a:endParaRPr lang="en-CA" dirty="0"/>
          </a:p>
        </p:txBody>
      </p:sp>
      <p:sp>
        <p:nvSpPr>
          <p:cNvPr id="65" name="Rectangle: Rounded Corners 64">
            <a:extLst>
              <a:ext uri="{FF2B5EF4-FFF2-40B4-BE49-F238E27FC236}">
                <a16:creationId xmlns:a16="http://schemas.microsoft.com/office/drawing/2014/main" id="{9D084F50-EBC5-4771-90E8-D5EB39C6AC8E}"/>
              </a:ext>
            </a:extLst>
          </p:cNvPr>
          <p:cNvSpPr/>
          <p:nvPr/>
        </p:nvSpPr>
        <p:spPr>
          <a:xfrm>
            <a:off x="10127672" y="5524061"/>
            <a:ext cx="1622666" cy="482576"/>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City Championships</a:t>
            </a:r>
          </a:p>
        </p:txBody>
      </p:sp>
      <p:sp>
        <p:nvSpPr>
          <p:cNvPr id="2" name="Isosceles Triangle 1">
            <a:extLst>
              <a:ext uri="{FF2B5EF4-FFF2-40B4-BE49-F238E27FC236}">
                <a16:creationId xmlns:a16="http://schemas.microsoft.com/office/drawing/2014/main" id="{C299CC3C-4005-4FB5-BFD2-2FD35F1C5BDE}"/>
              </a:ext>
            </a:extLst>
          </p:cNvPr>
          <p:cNvSpPr/>
          <p:nvPr/>
        </p:nvSpPr>
        <p:spPr>
          <a:xfrm>
            <a:off x="1022638" y="3822257"/>
            <a:ext cx="773870" cy="59851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sz="1400" dirty="0"/>
          </a:p>
        </p:txBody>
      </p:sp>
      <p:sp>
        <p:nvSpPr>
          <p:cNvPr id="3" name="TextBox 2">
            <a:extLst>
              <a:ext uri="{FF2B5EF4-FFF2-40B4-BE49-F238E27FC236}">
                <a16:creationId xmlns:a16="http://schemas.microsoft.com/office/drawing/2014/main" id="{42E71CC7-D677-44EF-980F-562742F77461}"/>
              </a:ext>
            </a:extLst>
          </p:cNvPr>
          <p:cNvSpPr txBox="1"/>
          <p:nvPr/>
        </p:nvSpPr>
        <p:spPr>
          <a:xfrm>
            <a:off x="678549" y="5764278"/>
            <a:ext cx="1521519" cy="384721"/>
          </a:xfrm>
          <a:prstGeom prst="rect">
            <a:avLst/>
          </a:prstGeom>
          <a:noFill/>
        </p:spPr>
        <p:txBody>
          <a:bodyPr wrap="square" rtlCol="0">
            <a:spAutoFit/>
          </a:bodyPr>
          <a:lstStyle/>
          <a:p>
            <a:pPr algn="ctr"/>
            <a:r>
              <a:rPr lang="en-US" sz="1100" dirty="0"/>
              <a:t>Invermere Tournament</a:t>
            </a:r>
          </a:p>
          <a:p>
            <a:pPr algn="ctr"/>
            <a:r>
              <a:rPr lang="en-US" sz="800" dirty="0"/>
              <a:t>October 11</a:t>
            </a:r>
            <a:r>
              <a:rPr lang="en-US" sz="800" baseline="30000" dirty="0"/>
              <a:t>th</a:t>
            </a:r>
            <a:r>
              <a:rPr lang="en-US" sz="800" dirty="0"/>
              <a:t> – 13th</a:t>
            </a:r>
            <a:endParaRPr lang="en-CA" sz="800" dirty="0"/>
          </a:p>
        </p:txBody>
      </p:sp>
      <p:sp>
        <p:nvSpPr>
          <p:cNvPr id="8" name="Rectangle 7">
            <a:extLst>
              <a:ext uri="{FF2B5EF4-FFF2-40B4-BE49-F238E27FC236}">
                <a16:creationId xmlns:a16="http://schemas.microsoft.com/office/drawing/2014/main" id="{F17DA034-11DB-42AF-A573-8CBBB4B2CC21}"/>
              </a:ext>
            </a:extLst>
          </p:cNvPr>
          <p:cNvSpPr/>
          <p:nvPr/>
        </p:nvSpPr>
        <p:spPr>
          <a:xfrm>
            <a:off x="1837113" y="3052770"/>
            <a:ext cx="3333401" cy="4855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t>Seeding Round</a:t>
            </a:r>
          </a:p>
          <a:p>
            <a:pPr algn="ctr"/>
            <a:r>
              <a:rPr lang="en-US" sz="1400" b="1" dirty="0"/>
              <a:t>October 18th – December 8th</a:t>
            </a:r>
            <a:endParaRPr lang="en-CA" sz="1400" b="1" dirty="0"/>
          </a:p>
        </p:txBody>
      </p:sp>
      <p:sp>
        <p:nvSpPr>
          <p:cNvPr id="27" name="Isosceles Triangle 26">
            <a:extLst>
              <a:ext uri="{FF2B5EF4-FFF2-40B4-BE49-F238E27FC236}">
                <a16:creationId xmlns:a16="http://schemas.microsoft.com/office/drawing/2014/main" id="{4250A0DA-BA08-4DC4-974A-AC9832577A80}"/>
              </a:ext>
            </a:extLst>
          </p:cNvPr>
          <p:cNvSpPr/>
          <p:nvPr/>
        </p:nvSpPr>
        <p:spPr>
          <a:xfrm>
            <a:off x="4969263" y="3816061"/>
            <a:ext cx="773870" cy="5985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A" sz="1400" dirty="0"/>
          </a:p>
        </p:txBody>
      </p:sp>
      <p:sp>
        <p:nvSpPr>
          <p:cNvPr id="28" name="TextBox 27">
            <a:extLst>
              <a:ext uri="{FF2B5EF4-FFF2-40B4-BE49-F238E27FC236}">
                <a16:creationId xmlns:a16="http://schemas.microsoft.com/office/drawing/2014/main" id="{36961C97-F6F8-4E1B-B99E-5A8C8237DE79}"/>
              </a:ext>
            </a:extLst>
          </p:cNvPr>
          <p:cNvSpPr txBox="1"/>
          <p:nvPr/>
        </p:nvSpPr>
        <p:spPr>
          <a:xfrm>
            <a:off x="4625174" y="5758082"/>
            <a:ext cx="1521519" cy="384721"/>
          </a:xfrm>
          <a:prstGeom prst="rect">
            <a:avLst/>
          </a:prstGeom>
          <a:noFill/>
        </p:spPr>
        <p:txBody>
          <a:bodyPr wrap="square" rtlCol="0">
            <a:spAutoFit/>
          </a:bodyPr>
          <a:lstStyle/>
          <a:p>
            <a:pPr algn="ctr"/>
            <a:r>
              <a:rPr lang="en-US" sz="1100" dirty="0"/>
              <a:t>Our Tournament</a:t>
            </a:r>
          </a:p>
          <a:p>
            <a:pPr algn="ctr"/>
            <a:r>
              <a:rPr lang="en-US" sz="800" dirty="0"/>
              <a:t>December 9</a:t>
            </a:r>
            <a:r>
              <a:rPr lang="en-US" sz="800" baseline="30000" dirty="0"/>
              <a:t>th</a:t>
            </a:r>
            <a:r>
              <a:rPr lang="en-US" sz="800" dirty="0"/>
              <a:t> – 12</a:t>
            </a:r>
            <a:r>
              <a:rPr lang="en-US" sz="800" baseline="30000" dirty="0"/>
              <a:t>th</a:t>
            </a:r>
            <a:r>
              <a:rPr lang="en-US" sz="800" dirty="0"/>
              <a:t> </a:t>
            </a:r>
            <a:endParaRPr lang="en-CA" sz="800" dirty="0"/>
          </a:p>
        </p:txBody>
      </p:sp>
      <p:pic>
        <p:nvPicPr>
          <p:cNvPr id="29" name="Picture 28" descr="Simons Valley Hockey Association">
            <a:extLst>
              <a:ext uri="{FF2B5EF4-FFF2-40B4-BE49-F238E27FC236}">
                <a16:creationId xmlns:a16="http://schemas.microsoft.com/office/drawing/2014/main" id="{6EF60077-4E15-49E9-9A14-2991A85B6B4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242517" y="4082614"/>
            <a:ext cx="227362" cy="272472"/>
          </a:xfrm>
          <a:prstGeom prst="rect">
            <a:avLst/>
          </a:prstGeom>
          <a:noFill/>
          <a:ln>
            <a:noFill/>
          </a:ln>
        </p:spPr>
      </p:pic>
      <p:pic>
        <p:nvPicPr>
          <p:cNvPr id="1026" name="Picture 2" descr="Image result for glenlake hockey">
            <a:extLst>
              <a:ext uri="{FF2B5EF4-FFF2-40B4-BE49-F238E27FC236}">
                <a16:creationId xmlns:a16="http://schemas.microsoft.com/office/drawing/2014/main" id="{09BC4C9F-FD71-40FB-88B9-98EBF609CB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4323" y="4099240"/>
            <a:ext cx="337686" cy="276412"/>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a:extLst>
              <a:ext uri="{FF2B5EF4-FFF2-40B4-BE49-F238E27FC236}">
                <a16:creationId xmlns:a16="http://schemas.microsoft.com/office/drawing/2014/main" id="{6819A850-4378-4DFF-8178-DE126D81D1FC}"/>
              </a:ext>
            </a:extLst>
          </p:cNvPr>
          <p:cNvCxnSpPr>
            <a:cxnSpLocks/>
          </p:cNvCxnSpPr>
          <p:nvPr/>
        </p:nvCxnSpPr>
        <p:spPr>
          <a:xfrm>
            <a:off x="1403166" y="4617662"/>
            <a:ext cx="1" cy="1022562"/>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FC365E-94EF-4EB1-A79E-768EA7B46E5C}"/>
              </a:ext>
            </a:extLst>
          </p:cNvPr>
          <p:cNvCxnSpPr/>
          <p:nvPr/>
        </p:nvCxnSpPr>
        <p:spPr>
          <a:xfrm>
            <a:off x="5371275" y="4617662"/>
            <a:ext cx="0" cy="9961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Star: 5 Points 11">
            <a:extLst>
              <a:ext uri="{FF2B5EF4-FFF2-40B4-BE49-F238E27FC236}">
                <a16:creationId xmlns:a16="http://schemas.microsoft.com/office/drawing/2014/main" id="{875FA5FF-87CD-4205-A0E7-D2DF5F8C4ECC}"/>
              </a:ext>
            </a:extLst>
          </p:cNvPr>
          <p:cNvSpPr/>
          <p:nvPr/>
        </p:nvSpPr>
        <p:spPr>
          <a:xfrm>
            <a:off x="6062784" y="3128050"/>
            <a:ext cx="362954" cy="287404"/>
          </a:xfrm>
          <a:prstGeom prst="star5">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extBox 33">
            <a:extLst>
              <a:ext uri="{FF2B5EF4-FFF2-40B4-BE49-F238E27FC236}">
                <a16:creationId xmlns:a16="http://schemas.microsoft.com/office/drawing/2014/main" id="{1D30FE14-572B-48EF-9744-7A43C35A4738}"/>
              </a:ext>
            </a:extLst>
          </p:cNvPr>
          <p:cNvSpPr txBox="1"/>
          <p:nvPr/>
        </p:nvSpPr>
        <p:spPr>
          <a:xfrm>
            <a:off x="8304828" y="3098549"/>
            <a:ext cx="1521519" cy="600164"/>
          </a:xfrm>
          <a:prstGeom prst="rect">
            <a:avLst/>
          </a:prstGeom>
          <a:noFill/>
        </p:spPr>
        <p:txBody>
          <a:bodyPr wrap="square" rtlCol="0">
            <a:spAutoFit/>
          </a:bodyPr>
          <a:lstStyle/>
          <a:p>
            <a:pPr algn="ctr"/>
            <a:r>
              <a:rPr lang="en-US" sz="1100" dirty="0"/>
              <a:t>Coach Checkpoint on Season Development / Team Guide</a:t>
            </a:r>
            <a:endParaRPr lang="en-CA" sz="800" dirty="0"/>
          </a:p>
        </p:txBody>
      </p:sp>
      <p:cxnSp>
        <p:nvCxnSpPr>
          <p:cNvPr id="35" name="Straight Arrow Connector 34">
            <a:extLst>
              <a:ext uri="{FF2B5EF4-FFF2-40B4-BE49-F238E27FC236}">
                <a16:creationId xmlns:a16="http://schemas.microsoft.com/office/drawing/2014/main" id="{A784953F-94E7-4F76-8218-F8F7C11B9DDC}"/>
              </a:ext>
            </a:extLst>
          </p:cNvPr>
          <p:cNvCxnSpPr>
            <a:cxnSpLocks/>
          </p:cNvCxnSpPr>
          <p:nvPr/>
        </p:nvCxnSpPr>
        <p:spPr>
          <a:xfrm>
            <a:off x="6425738" y="3300153"/>
            <a:ext cx="2020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CAA0675-CBE3-4064-911E-FD896979292F}"/>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37" name="Picture 36">
            <a:extLst>
              <a:ext uri="{FF2B5EF4-FFF2-40B4-BE49-F238E27FC236}">
                <a16:creationId xmlns:a16="http://schemas.microsoft.com/office/drawing/2014/main" id="{6740087C-0F5F-4933-9A6F-D253259FA7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278772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Year Long Development Plan</a:t>
            </a:r>
            <a:endParaRPr lang="en-CA" sz="3600" dirty="0">
              <a:solidFill>
                <a:schemeClr val="bg1"/>
              </a:solidFill>
            </a:endParaRPr>
          </a:p>
        </p:txBody>
      </p:sp>
      <p:cxnSp>
        <p:nvCxnSpPr>
          <p:cNvPr id="10" name="Straight Arrow Connector 9">
            <a:extLst>
              <a:ext uri="{FF2B5EF4-FFF2-40B4-BE49-F238E27FC236}">
                <a16:creationId xmlns:a16="http://schemas.microsoft.com/office/drawing/2014/main" id="{44CC780C-623D-418E-8BDA-A8894FE062F1}"/>
              </a:ext>
            </a:extLst>
          </p:cNvPr>
          <p:cNvCxnSpPr>
            <a:cxnSpLocks/>
          </p:cNvCxnSpPr>
          <p:nvPr/>
        </p:nvCxnSpPr>
        <p:spPr>
          <a:xfrm>
            <a:off x="618067" y="2774984"/>
            <a:ext cx="11243733" cy="0"/>
          </a:xfrm>
          <a:prstGeom prst="straightConnector1">
            <a:avLst/>
          </a:prstGeom>
          <a:ln w="28575">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49DD34-3372-4EC6-A3A7-F580EB2E1789}"/>
              </a:ext>
            </a:extLst>
          </p:cNvPr>
          <p:cNvCxnSpPr/>
          <p:nvPr/>
        </p:nvCxnSpPr>
        <p:spPr>
          <a:xfrm>
            <a:off x="4419026"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A0DB81-763B-45F3-A9A9-6DAE5507B61B}"/>
              </a:ext>
            </a:extLst>
          </p:cNvPr>
          <p:cNvCxnSpPr/>
          <p:nvPr/>
        </p:nvCxnSpPr>
        <p:spPr>
          <a:xfrm>
            <a:off x="8049820"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C1B8EEB-BCB4-4FA4-94C0-61D064A80451}"/>
              </a:ext>
            </a:extLst>
          </p:cNvPr>
          <p:cNvCxnSpPr/>
          <p:nvPr/>
        </p:nvCxnSpPr>
        <p:spPr>
          <a:xfrm>
            <a:off x="9865217"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0820933-9FA7-4F45-94C0-40630ECE35EA}"/>
              </a:ext>
            </a:extLst>
          </p:cNvPr>
          <p:cNvSpPr txBox="1"/>
          <p:nvPr/>
        </p:nvSpPr>
        <p:spPr>
          <a:xfrm>
            <a:off x="1051488" y="2385978"/>
            <a:ext cx="1328598" cy="369332"/>
          </a:xfrm>
          <a:prstGeom prst="rect">
            <a:avLst/>
          </a:prstGeom>
          <a:noFill/>
        </p:spPr>
        <p:txBody>
          <a:bodyPr wrap="square" rtlCol="0">
            <a:spAutoFit/>
          </a:bodyPr>
          <a:lstStyle/>
          <a:p>
            <a:pPr algn="ctr"/>
            <a:r>
              <a:rPr lang="en-US" b="1" u="sng" dirty="0"/>
              <a:t>October</a:t>
            </a:r>
            <a:endParaRPr lang="en-CA" b="1" u="sng" dirty="0"/>
          </a:p>
        </p:txBody>
      </p:sp>
      <p:sp>
        <p:nvSpPr>
          <p:cNvPr id="31" name="TextBox 30">
            <a:extLst>
              <a:ext uri="{FF2B5EF4-FFF2-40B4-BE49-F238E27FC236}">
                <a16:creationId xmlns:a16="http://schemas.microsoft.com/office/drawing/2014/main" id="{B9FF25C9-93F8-4621-BE6A-8AA767E5D283}"/>
              </a:ext>
            </a:extLst>
          </p:cNvPr>
          <p:cNvSpPr txBox="1"/>
          <p:nvPr/>
        </p:nvSpPr>
        <p:spPr>
          <a:xfrm>
            <a:off x="8304828" y="2385978"/>
            <a:ext cx="1328598" cy="369332"/>
          </a:xfrm>
          <a:prstGeom prst="rect">
            <a:avLst/>
          </a:prstGeom>
          <a:noFill/>
        </p:spPr>
        <p:txBody>
          <a:bodyPr wrap="square" rtlCol="0">
            <a:spAutoFit/>
          </a:bodyPr>
          <a:lstStyle/>
          <a:p>
            <a:pPr algn="ctr"/>
            <a:r>
              <a:rPr lang="en-US" b="1" u="sng" dirty="0"/>
              <a:t>February</a:t>
            </a:r>
            <a:endParaRPr lang="en-CA" b="1" u="sng" dirty="0"/>
          </a:p>
        </p:txBody>
      </p:sp>
      <p:sp>
        <p:nvSpPr>
          <p:cNvPr id="32" name="TextBox 31">
            <a:extLst>
              <a:ext uri="{FF2B5EF4-FFF2-40B4-BE49-F238E27FC236}">
                <a16:creationId xmlns:a16="http://schemas.microsoft.com/office/drawing/2014/main" id="{AAFD23B2-D45A-40B3-B4BB-4B619F12C7C7}"/>
              </a:ext>
            </a:extLst>
          </p:cNvPr>
          <p:cNvSpPr txBox="1"/>
          <p:nvPr/>
        </p:nvSpPr>
        <p:spPr>
          <a:xfrm>
            <a:off x="4657101" y="2385978"/>
            <a:ext cx="1328598" cy="369332"/>
          </a:xfrm>
          <a:prstGeom prst="rect">
            <a:avLst/>
          </a:prstGeom>
          <a:noFill/>
        </p:spPr>
        <p:txBody>
          <a:bodyPr wrap="square" rtlCol="0">
            <a:spAutoFit/>
          </a:bodyPr>
          <a:lstStyle/>
          <a:p>
            <a:pPr algn="ctr"/>
            <a:r>
              <a:rPr lang="en-US" b="1" u="sng" dirty="0"/>
              <a:t>December</a:t>
            </a:r>
            <a:endParaRPr lang="en-CA" b="1" u="sng" dirty="0"/>
          </a:p>
        </p:txBody>
      </p:sp>
      <p:sp>
        <p:nvSpPr>
          <p:cNvPr id="33" name="TextBox 32">
            <a:extLst>
              <a:ext uri="{FF2B5EF4-FFF2-40B4-BE49-F238E27FC236}">
                <a16:creationId xmlns:a16="http://schemas.microsoft.com/office/drawing/2014/main" id="{3873835F-CC15-43F4-810A-738FAD6BAE74}"/>
              </a:ext>
            </a:extLst>
          </p:cNvPr>
          <p:cNvSpPr txBox="1"/>
          <p:nvPr/>
        </p:nvSpPr>
        <p:spPr>
          <a:xfrm>
            <a:off x="6486290" y="2385978"/>
            <a:ext cx="1328598" cy="369332"/>
          </a:xfrm>
          <a:prstGeom prst="rect">
            <a:avLst/>
          </a:prstGeom>
          <a:noFill/>
        </p:spPr>
        <p:txBody>
          <a:bodyPr wrap="square" rtlCol="0">
            <a:spAutoFit/>
          </a:bodyPr>
          <a:lstStyle/>
          <a:p>
            <a:pPr algn="ctr"/>
            <a:r>
              <a:rPr lang="en-US" b="1" u="sng" dirty="0"/>
              <a:t>January</a:t>
            </a:r>
            <a:endParaRPr lang="en-CA" b="1" u="sng" dirty="0"/>
          </a:p>
        </p:txBody>
      </p:sp>
      <p:sp>
        <p:nvSpPr>
          <p:cNvPr id="40" name="TextBox 39">
            <a:extLst>
              <a:ext uri="{FF2B5EF4-FFF2-40B4-BE49-F238E27FC236}">
                <a16:creationId xmlns:a16="http://schemas.microsoft.com/office/drawing/2014/main" id="{561591E5-19AB-49F5-941E-BD8B56A2969E}"/>
              </a:ext>
            </a:extLst>
          </p:cNvPr>
          <p:cNvSpPr txBox="1"/>
          <p:nvPr/>
        </p:nvSpPr>
        <p:spPr>
          <a:xfrm>
            <a:off x="2869032" y="2385978"/>
            <a:ext cx="1328598" cy="369332"/>
          </a:xfrm>
          <a:prstGeom prst="rect">
            <a:avLst/>
          </a:prstGeom>
          <a:noFill/>
        </p:spPr>
        <p:txBody>
          <a:bodyPr wrap="square" rtlCol="0">
            <a:spAutoFit/>
          </a:bodyPr>
          <a:lstStyle/>
          <a:p>
            <a:pPr algn="ctr"/>
            <a:r>
              <a:rPr lang="en-US" b="1" u="sng" dirty="0"/>
              <a:t>November</a:t>
            </a:r>
            <a:endParaRPr lang="en-CA" b="1" u="sng" dirty="0"/>
          </a:p>
        </p:txBody>
      </p:sp>
      <p:sp>
        <p:nvSpPr>
          <p:cNvPr id="41" name="TextBox 40">
            <a:extLst>
              <a:ext uri="{FF2B5EF4-FFF2-40B4-BE49-F238E27FC236}">
                <a16:creationId xmlns:a16="http://schemas.microsoft.com/office/drawing/2014/main" id="{3E0C31DC-BEF4-4AA7-A52B-BCF4FA82105C}"/>
              </a:ext>
            </a:extLst>
          </p:cNvPr>
          <p:cNvSpPr txBox="1"/>
          <p:nvPr/>
        </p:nvSpPr>
        <p:spPr>
          <a:xfrm>
            <a:off x="10127672" y="2385978"/>
            <a:ext cx="1328598" cy="369332"/>
          </a:xfrm>
          <a:prstGeom prst="rect">
            <a:avLst/>
          </a:prstGeom>
          <a:noFill/>
        </p:spPr>
        <p:txBody>
          <a:bodyPr wrap="square" rtlCol="0">
            <a:spAutoFit/>
          </a:bodyPr>
          <a:lstStyle/>
          <a:p>
            <a:pPr algn="ctr"/>
            <a:r>
              <a:rPr lang="en-US" b="1" u="sng" dirty="0"/>
              <a:t>March</a:t>
            </a:r>
            <a:endParaRPr lang="en-CA" b="1" u="sng" dirty="0"/>
          </a:p>
        </p:txBody>
      </p:sp>
      <p:cxnSp>
        <p:nvCxnSpPr>
          <p:cNvPr id="44" name="Straight Connector 43">
            <a:extLst>
              <a:ext uri="{FF2B5EF4-FFF2-40B4-BE49-F238E27FC236}">
                <a16:creationId xmlns:a16="http://schemas.microsoft.com/office/drawing/2014/main" id="{8167374B-067F-43E2-9EC4-52A8B3FFDAEB}"/>
              </a:ext>
            </a:extLst>
          </p:cNvPr>
          <p:cNvCxnSpPr/>
          <p:nvPr/>
        </p:nvCxnSpPr>
        <p:spPr>
          <a:xfrm>
            <a:off x="2603629"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F7C33C0-5FEA-4F57-88A5-524BBC571642}"/>
              </a:ext>
            </a:extLst>
          </p:cNvPr>
          <p:cNvCxnSpPr/>
          <p:nvPr/>
        </p:nvCxnSpPr>
        <p:spPr>
          <a:xfrm>
            <a:off x="6234423" y="2421919"/>
            <a:ext cx="0" cy="4124383"/>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6" name="Arrow: Chevron 45">
            <a:extLst>
              <a:ext uri="{FF2B5EF4-FFF2-40B4-BE49-F238E27FC236}">
                <a16:creationId xmlns:a16="http://schemas.microsoft.com/office/drawing/2014/main" id="{082AD6F8-14B0-4B39-815C-FB5AE18709B6}"/>
              </a:ext>
            </a:extLst>
          </p:cNvPr>
          <p:cNvSpPr/>
          <p:nvPr/>
        </p:nvSpPr>
        <p:spPr>
          <a:xfrm>
            <a:off x="788218" y="2967963"/>
            <a:ext cx="10929615" cy="280868"/>
          </a:xfrm>
          <a:prstGeom prst="chevron">
            <a:avLst>
              <a:gd name="adj" fmla="val 3614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Skating</a:t>
            </a:r>
            <a:endParaRPr lang="en-CA" sz="1400" dirty="0">
              <a:solidFill>
                <a:schemeClr val="bg1"/>
              </a:solidFill>
            </a:endParaRPr>
          </a:p>
        </p:txBody>
      </p:sp>
      <p:sp>
        <p:nvSpPr>
          <p:cNvPr id="51" name="Arrow: Chevron 50">
            <a:extLst>
              <a:ext uri="{FF2B5EF4-FFF2-40B4-BE49-F238E27FC236}">
                <a16:creationId xmlns:a16="http://schemas.microsoft.com/office/drawing/2014/main" id="{384C4943-B92C-441E-8AFA-C014ECD9EE90}"/>
              </a:ext>
            </a:extLst>
          </p:cNvPr>
          <p:cNvSpPr/>
          <p:nvPr/>
        </p:nvSpPr>
        <p:spPr>
          <a:xfrm>
            <a:off x="761155" y="3724959"/>
            <a:ext cx="10946535" cy="280868"/>
          </a:xfrm>
          <a:prstGeom prst="chevron">
            <a:avLst>
              <a:gd name="adj" fmla="val 3614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Individual Tactics</a:t>
            </a:r>
            <a:endParaRPr lang="en-CA" sz="1400" dirty="0">
              <a:solidFill>
                <a:schemeClr val="bg1"/>
              </a:solidFill>
            </a:endParaRPr>
          </a:p>
        </p:txBody>
      </p:sp>
      <p:sp>
        <p:nvSpPr>
          <p:cNvPr id="56" name="Arrow: Chevron 55">
            <a:extLst>
              <a:ext uri="{FF2B5EF4-FFF2-40B4-BE49-F238E27FC236}">
                <a16:creationId xmlns:a16="http://schemas.microsoft.com/office/drawing/2014/main" id="{3313CE00-5BC4-4E75-883A-162AA5FAF57E}"/>
              </a:ext>
            </a:extLst>
          </p:cNvPr>
          <p:cNvSpPr/>
          <p:nvPr/>
        </p:nvSpPr>
        <p:spPr>
          <a:xfrm>
            <a:off x="3549736" y="4481955"/>
            <a:ext cx="8168097" cy="280868"/>
          </a:xfrm>
          <a:prstGeom prst="chevron">
            <a:avLst>
              <a:gd name="adj" fmla="val 3614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Team Tactics</a:t>
            </a:r>
            <a:endParaRPr lang="en-CA" sz="1400" dirty="0">
              <a:solidFill>
                <a:schemeClr val="bg1"/>
              </a:solidFill>
            </a:endParaRPr>
          </a:p>
        </p:txBody>
      </p:sp>
      <p:sp>
        <p:nvSpPr>
          <p:cNvPr id="57" name="Arrow: Chevron 56">
            <a:extLst>
              <a:ext uri="{FF2B5EF4-FFF2-40B4-BE49-F238E27FC236}">
                <a16:creationId xmlns:a16="http://schemas.microsoft.com/office/drawing/2014/main" id="{E5A78980-7E72-49A3-AB2E-0C054CD90CF3}"/>
              </a:ext>
            </a:extLst>
          </p:cNvPr>
          <p:cNvSpPr/>
          <p:nvPr/>
        </p:nvSpPr>
        <p:spPr>
          <a:xfrm>
            <a:off x="6032231" y="5243805"/>
            <a:ext cx="5685628" cy="280868"/>
          </a:xfrm>
          <a:prstGeom prst="chevron">
            <a:avLst>
              <a:gd name="adj" fmla="val 36141"/>
            </a:avLst>
          </a:prstGeom>
          <a:solidFill>
            <a:schemeClr val="tx1">
              <a:lumMod val="50000"/>
              <a:lumOff val="50000"/>
            </a:schemeClr>
          </a:solidFill>
          <a:ln w="285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Team Systems</a:t>
            </a:r>
            <a:endParaRPr lang="en-CA" sz="1400" dirty="0">
              <a:solidFill>
                <a:schemeClr val="bg1"/>
              </a:solidFill>
            </a:endParaRPr>
          </a:p>
        </p:txBody>
      </p:sp>
      <p:sp>
        <p:nvSpPr>
          <p:cNvPr id="58" name="Arrow: Chevron 57">
            <a:extLst>
              <a:ext uri="{FF2B5EF4-FFF2-40B4-BE49-F238E27FC236}">
                <a16:creationId xmlns:a16="http://schemas.microsoft.com/office/drawing/2014/main" id="{1DEE05B0-D074-4813-B061-B2656FAA6C47}"/>
              </a:ext>
            </a:extLst>
          </p:cNvPr>
          <p:cNvSpPr/>
          <p:nvPr/>
        </p:nvSpPr>
        <p:spPr>
          <a:xfrm>
            <a:off x="8911842" y="6003530"/>
            <a:ext cx="2806017" cy="280868"/>
          </a:xfrm>
          <a:prstGeom prst="chevron">
            <a:avLst>
              <a:gd name="adj" fmla="val 36141"/>
            </a:avLst>
          </a:prstGeom>
          <a:solidFill>
            <a:schemeClr val="tx1">
              <a:lumMod val="50000"/>
              <a:lumOff val="50000"/>
            </a:schemeClr>
          </a:solidFill>
          <a:ln w="285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Strategy</a:t>
            </a:r>
            <a:endParaRPr lang="en-CA" sz="1400" dirty="0">
              <a:solidFill>
                <a:schemeClr val="bg1"/>
              </a:solidFill>
            </a:endParaRPr>
          </a:p>
        </p:txBody>
      </p:sp>
      <p:pic>
        <p:nvPicPr>
          <p:cNvPr id="2" name="Picture 1">
            <a:extLst>
              <a:ext uri="{FF2B5EF4-FFF2-40B4-BE49-F238E27FC236}">
                <a16:creationId xmlns:a16="http://schemas.microsoft.com/office/drawing/2014/main" id="{FE0BFB96-7185-4B20-938D-326AFE7DF53F}"/>
              </a:ext>
            </a:extLst>
          </p:cNvPr>
          <p:cNvPicPr>
            <a:picLocks noChangeAspect="1"/>
          </p:cNvPicPr>
          <p:nvPr/>
        </p:nvPicPr>
        <p:blipFill>
          <a:blip r:embed="rId2"/>
          <a:stretch>
            <a:fillRect/>
          </a:stretch>
        </p:blipFill>
        <p:spPr>
          <a:xfrm>
            <a:off x="725338" y="4580632"/>
            <a:ext cx="1804640" cy="1409443"/>
          </a:xfrm>
          <a:prstGeom prst="rect">
            <a:avLst/>
          </a:prstGeom>
        </p:spPr>
      </p:pic>
      <p:sp>
        <p:nvSpPr>
          <p:cNvPr id="25" name="Arrow: Chevron 24">
            <a:extLst>
              <a:ext uri="{FF2B5EF4-FFF2-40B4-BE49-F238E27FC236}">
                <a16:creationId xmlns:a16="http://schemas.microsoft.com/office/drawing/2014/main" id="{279DC44C-B3AB-4743-922A-CB45C41740E9}"/>
              </a:ext>
            </a:extLst>
          </p:cNvPr>
          <p:cNvSpPr/>
          <p:nvPr/>
        </p:nvSpPr>
        <p:spPr>
          <a:xfrm>
            <a:off x="788218" y="3330861"/>
            <a:ext cx="10929615" cy="277934"/>
          </a:xfrm>
          <a:prstGeom prst="chevron">
            <a:avLst>
              <a:gd name="adj" fmla="val 3614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Skating</a:t>
            </a:r>
            <a:endParaRPr lang="en-CA" sz="1400" dirty="0">
              <a:solidFill>
                <a:schemeClr val="bg1"/>
              </a:solidFill>
            </a:endParaRPr>
          </a:p>
        </p:txBody>
      </p:sp>
      <p:sp>
        <p:nvSpPr>
          <p:cNvPr id="26" name="Arrow: Chevron 25">
            <a:extLst>
              <a:ext uri="{FF2B5EF4-FFF2-40B4-BE49-F238E27FC236}">
                <a16:creationId xmlns:a16="http://schemas.microsoft.com/office/drawing/2014/main" id="{126233D7-835D-4EED-9FB0-7D828E715DBF}"/>
              </a:ext>
            </a:extLst>
          </p:cNvPr>
          <p:cNvSpPr/>
          <p:nvPr/>
        </p:nvSpPr>
        <p:spPr>
          <a:xfrm>
            <a:off x="769614" y="4121240"/>
            <a:ext cx="10929615" cy="280868"/>
          </a:xfrm>
          <a:prstGeom prst="chevron">
            <a:avLst>
              <a:gd name="adj" fmla="val 3614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Positioning / Movement</a:t>
            </a:r>
            <a:endParaRPr lang="en-CA" sz="1400" dirty="0">
              <a:solidFill>
                <a:schemeClr val="bg1"/>
              </a:solidFill>
            </a:endParaRPr>
          </a:p>
        </p:txBody>
      </p:sp>
      <p:sp>
        <p:nvSpPr>
          <p:cNvPr id="27" name="Arrow: Chevron 26">
            <a:extLst>
              <a:ext uri="{FF2B5EF4-FFF2-40B4-BE49-F238E27FC236}">
                <a16:creationId xmlns:a16="http://schemas.microsoft.com/office/drawing/2014/main" id="{7127D258-26B6-4198-A76F-2A8110C8D283}"/>
              </a:ext>
            </a:extLst>
          </p:cNvPr>
          <p:cNvSpPr/>
          <p:nvPr/>
        </p:nvSpPr>
        <p:spPr>
          <a:xfrm>
            <a:off x="3549736" y="4874802"/>
            <a:ext cx="8168097" cy="280868"/>
          </a:xfrm>
          <a:prstGeom prst="chevron">
            <a:avLst>
              <a:gd name="adj" fmla="val 3614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Save Selection</a:t>
            </a:r>
            <a:endParaRPr lang="en-CA" sz="1400" dirty="0">
              <a:solidFill>
                <a:schemeClr val="bg1"/>
              </a:solidFill>
            </a:endParaRPr>
          </a:p>
        </p:txBody>
      </p:sp>
      <p:sp>
        <p:nvSpPr>
          <p:cNvPr id="28" name="Arrow: Chevron 27">
            <a:extLst>
              <a:ext uri="{FF2B5EF4-FFF2-40B4-BE49-F238E27FC236}">
                <a16:creationId xmlns:a16="http://schemas.microsoft.com/office/drawing/2014/main" id="{E98A7651-F0CA-44E7-83A9-31C67EA801C5}"/>
              </a:ext>
            </a:extLst>
          </p:cNvPr>
          <p:cNvSpPr/>
          <p:nvPr/>
        </p:nvSpPr>
        <p:spPr>
          <a:xfrm>
            <a:off x="5985699" y="5672903"/>
            <a:ext cx="5735042" cy="280868"/>
          </a:xfrm>
          <a:prstGeom prst="chevron">
            <a:avLst>
              <a:gd name="adj" fmla="val 3614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Puck &amp; Rebound Control</a:t>
            </a:r>
            <a:endParaRPr lang="en-CA" sz="1400" dirty="0">
              <a:solidFill>
                <a:schemeClr val="bg1"/>
              </a:solidFill>
            </a:endParaRPr>
          </a:p>
        </p:txBody>
      </p:sp>
      <p:sp>
        <p:nvSpPr>
          <p:cNvPr id="3" name="Rectangle 2">
            <a:extLst>
              <a:ext uri="{FF2B5EF4-FFF2-40B4-BE49-F238E27FC236}">
                <a16:creationId xmlns:a16="http://schemas.microsoft.com/office/drawing/2014/main" id="{C4A8A1F6-6D07-462C-B266-9F6A9D226B48}"/>
              </a:ext>
            </a:extLst>
          </p:cNvPr>
          <p:cNvSpPr/>
          <p:nvPr/>
        </p:nvSpPr>
        <p:spPr>
          <a:xfrm>
            <a:off x="2927617" y="6145405"/>
            <a:ext cx="1224059" cy="1916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Goalie</a:t>
            </a:r>
            <a:endParaRPr lang="en-CA" sz="1100" dirty="0"/>
          </a:p>
        </p:txBody>
      </p:sp>
      <p:sp>
        <p:nvSpPr>
          <p:cNvPr id="34" name="Rectangle 33">
            <a:extLst>
              <a:ext uri="{FF2B5EF4-FFF2-40B4-BE49-F238E27FC236}">
                <a16:creationId xmlns:a16="http://schemas.microsoft.com/office/drawing/2014/main" id="{57DB9CC3-4C1B-4615-8891-9E16EC1A7269}"/>
              </a:ext>
            </a:extLst>
          </p:cNvPr>
          <p:cNvSpPr/>
          <p:nvPr/>
        </p:nvSpPr>
        <p:spPr>
          <a:xfrm>
            <a:off x="2928985" y="5953771"/>
            <a:ext cx="1224059" cy="19163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Skaters</a:t>
            </a:r>
            <a:endParaRPr lang="en-CA" sz="1100" dirty="0"/>
          </a:p>
        </p:txBody>
      </p:sp>
      <p:sp>
        <p:nvSpPr>
          <p:cNvPr id="35" name="TextBox 34">
            <a:extLst>
              <a:ext uri="{FF2B5EF4-FFF2-40B4-BE49-F238E27FC236}">
                <a16:creationId xmlns:a16="http://schemas.microsoft.com/office/drawing/2014/main" id="{7A7D2BE9-4963-4EF9-9E9D-613A8B45590D}"/>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36" name="Picture 35">
            <a:extLst>
              <a:ext uri="{FF2B5EF4-FFF2-40B4-BE49-F238E27FC236}">
                <a16:creationId xmlns:a16="http://schemas.microsoft.com/office/drawing/2014/main" id="{98014BF8-9F0E-407C-8CDD-889764C46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941129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5D08FAD-D0C7-4CBC-896C-BEB7EDBDC9F8}"/>
              </a:ext>
            </a:extLst>
          </p:cNvPr>
          <p:cNvPicPr>
            <a:picLocks noChangeAspect="1"/>
          </p:cNvPicPr>
          <p:nvPr/>
        </p:nvPicPr>
        <p:blipFill rotWithShape="1">
          <a:blip r:embed="rId2">
            <a:extLst>
              <a:ext uri="{28A0092B-C50C-407E-A947-70E740481C1C}">
                <a14:useLocalDpi xmlns:a14="http://schemas.microsoft.com/office/drawing/2010/main" val="0"/>
              </a:ext>
            </a:extLst>
          </a:blip>
          <a:srcRect t="2552" r="1" b="1"/>
          <a:stretch/>
        </p:blipFill>
        <p:spPr>
          <a:xfrm>
            <a:off x="3522468" y="10"/>
            <a:ext cx="8669532" cy="6857990"/>
          </a:xfrm>
          <a:prstGeom prst="rect">
            <a:avLst/>
          </a:prstGeom>
        </p:spPr>
      </p:pic>
      <p:sp>
        <p:nvSpPr>
          <p:cNvPr id="15" name="Rectangle 14">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EAB666A-DC4E-4EFE-BBC3-B739153E440E}"/>
              </a:ext>
            </a:extLst>
          </p:cNvPr>
          <p:cNvSpPr txBox="1"/>
          <p:nvPr/>
        </p:nvSpPr>
        <p:spPr>
          <a:xfrm>
            <a:off x="371094" y="1161288"/>
            <a:ext cx="3438144" cy="1124712"/>
          </a:xfrm>
          <a:prstGeom prst="rect">
            <a:avLst/>
          </a:prstGeom>
        </p:spPr>
        <p:txBody>
          <a:bodyPr vert="horz" lIns="91440" tIns="45720" rIns="91440" bIns="45720" rtlCol="0" anchor="b">
            <a:normAutofit/>
          </a:bodyPr>
          <a:lstStyle/>
          <a:p>
            <a:pPr marL="0" marR="0" lvl="0" indent="0" fontAlgn="auto">
              <a:lnSpc>
                <a:spcPct val="90000"/>
              </a:lnSpc>
              <a:spcBef>
                <a:spcPct val="0"/>
              </a:spcBef>
              <a:spcAft>
                <a:spcPts val="600"/>
              </a:spcAft>
              <a:buClrTx/>
              <a:buSzTx/>
              <a:tabLst/>
              <a:defRPr/>
            </a:pPr>
            <a:r>
              <a:rPr kumimoji="0" lang="en-US" sz="2800" b="0" i="0" u="none" strike="noStrike" cap="none" spc="0" normalizeH="0" baseline="0" noProof="0" dirty="0">
                <a:ln>
                  <a:noFill/>
                </a:ln>
                <a:solidFill>
                  <a:schemeClr val="bg1"/>
                </a:solidFill>
                <a:effectLst/>
                <a:uLnTx/>
                <a:uFillTx/>
                <a:latin typeface="+mj-lt"/>
                <a:ea typeface="+mj-ea"/>
                <a:cs typeface="+mj-cs"/>
              </a:rPr>
              <a:t>RAIDERS U13 Team 1</a:t>
            </a:r>
          </a:p>
        </p:txBody>
      </p:sp>
      <p:sp>
        <p:nvSpPr>
          <p:cNvPr id="17" name="Rectangle 1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D3F6AC7-2332-4FE6-9A20-9CD8E9833FC5}"/>
              </a:ext>
            </a:extLst>
          </p:cNvPr>
          <p:cNvSpPr txBox="1"/>
          <p:nvPr/>
        </p:nvSpPr>
        <p:spPr>
          <a:xfrm>
            <a:off x="371094" y="2718054"/>
            <a:ext cx="3438906" cy="3207258"/>
          </a:xfrm>
          <a:prstGeom prst="rect">
            <a:avLst/>
          </a:prstGeom>
        </p:spPr>
        <p:txBody>
          <a:bodyPr vert="horz" lIns="91440" tIns="45720" rIns="91440" bIns="45720" rtlCol="0" anchor="t">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700" b="0" i="0" u="none" strike="noStrike" cap="none" spc="0" normalizeH="0" baseline="0" noProof="0" dirty="0">
                <a:ln>
                  <a:noFill/>
                </a:ln>
                <a:solidFill>
                  <a:schemeClr val="bg1"/>
                </a:solidFill>
                <a:effectLst/>
                <a:uLnTx/>
                <a:uFillTx/>
              </a:rPr>
              <a:t>2023-2024</a:t>
            </a:r>
          </a:p>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700" b="0" i="0" u="none" strike="noStrike" cap="none" spc="0" normalizeH="0" baseline="0" noProof="0" dirty="0">
                <a:ln>
                  <a:noFill/>
                </a:ln>
                <a:solidFill>
                  <a:schemeClr val="bg1"/>
                </a:solidFill>
                <a:effectLst/>
                <a:uLnTx/>
                <a:uFillTx/>
              </a:rPr>
              <a:t>Off Ice</a:t>
            </a:r>
          </a:p>
        </p:txBody>
      </p:sp>
    </p:spTree>
    <p:extLst>
      <p:ext uri="{BB962C8B-B14F-4D97-AF65-F5344CB8AC3E}">
        <p14:creationId xmlns:p14="http://schemas.microsoft.com/office/powerpoint/2010/main" val="1313192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Pre-Game Warm-up Routine</a:t>
            </a:r>
            <a:endParaRPr lang="en-CA" sz="3600" dirty="0">
              <a:solidFill>
                <a:schemeClr val="bg1"/>
              </a:solidFill>
            </a:endParaRPr>
          </a:p>
        </p:txBody>
      </p:sp>
      <p:sp>
        <p:nvSpPr>
          <p:cNvPr id="2" name="Rectangle 1">
            <a:extLst>
              <a:ext uri="{FF2B5EF4-FFF2-40B4-BE49-F238E27FC236}">
                <a16:creationId xmlns:a16="http://schemas.microsoft.com/office/drawing/2014/main" id="{F278BB25-950D-40FF-B9F1-038B873F1268}"/>
              </a:ext>
            </a:extLst>
          </p:cNvPr>
          <p:cNvSpPr/>
          <p:nvPr/>
        </p:nvSpPr>
        <p:spPr>
          <a:xfrm>
            <a:off x="415981" y="2001098"/>
            <a:ext cx="11180274" cy="923330"/>
          </a:xfrm>
          <a:prstGeom prst="rect">
            <a:avLst/>
          </a:prstGeom>
        </p:spPr>
        <p:txBody>
          <a:bodyPr wrap="square">
            <a:spAutoFit/>
          </a:bodyPr>
          <a:lstStyle/>
          <a:p>
            <a:r>
              <a:rPr lang="en-CA" dirty="0">
                <a:solidFill>
                  <a:srgbClr val="000000"/>
                </a:solidFill>
                <a:ea typeface="Times New Roman" panose="02020603050405020304" pitchFamily="18" charset="0"/>
              </a:rPr>
              <a:t>Before each game U13-1 will arrive at the arena 45 minutes before the game. As a team we will find a good location and perform the following warm-up routine. Performing this routine ensures we are ready to hit the ice with our minds and bodies ready to perform at peak levels.</a:t>
            </a:r>
            <a:endParaRPr lang="en-CA" dirty="0">
              <a:ea typeface="Times New Roman" panose="02020603050405020304" pitchFamily="18" charset="0"/>
            </a:endParaRPr>
          </a:p>
        </p:txBody>
      </p:sp>
      <p:graphicFrame>
        <p:nvGraphicFramePr>
          <p:cNvPr id="3" name="Table 2">
            <a:extLst>
              <a:ext uri="{FF2B5EF4-FFF2-40B4-BE49-F238E27FC236}">
                <a16:creationId xmlns:a16="http://schemas.microsoft.com/office/drawing/2014/main" id="{EE65A14D-E551-4A26-9804-8350AC7604DF}"/>
              </a:ext>
            </a:extLst>
          </p:cNvPr>
          <p:cNvGraphicFramePr>
            <a:graphicFrameLocks noGrp="1"/>
          </p:cNvGraphicFramePr>
          <p:nvPr>
            <p:extLst>
              <p:ext uri="{D42A27DB-BD31-4B8C-83A1-F6EECF244321}">
                <p14:modId xmlns:p14="http://schemas.microsoft.com/office/powerpoint/2010/main" val="3839991769"/>
              </p:ext>
            </p:extLst>
          </p:nvPr>
        </p:nvGraphicFramePr>
        <p:xfrm>
          <a:off x="415981" y="3290910"/>
          <a:ext cx="11180274" cy="2595880"/>
        </p:xfrm>
        <a:graphic>
          <a:graphicData uri="http://schemas.openxmlformats.org/drawingml/2006/table">
            <a:tbl>
              <a:tblPr firstRow="1" bandRow="1">
                <a:tableStyleId>{073A0DAA-6AF3-43AB-8588-CEC1D06C72B9}</a:tableStyleId>
              </a:tblPr>
              <a:tblGrid>
                <a:gridCol w="5590137">
                  <a:extLst>
                    <a:ext uri="{9D8B030D-6E8A-4147-A177-3AD203B41FA5}">
                      <a16:colId xmlns:a16="http://schemas.microsoft.com/office/drawing/2014/main" val="3662369322"/>
                    </a:ext>
                  </a:extLst>
                </a:gridCol>
                <a:gridCol w="5590137">
                  <a:extLst>
                    <a:ext uri="{9D8B030D-6E8A-4147-A177-3AD203B41FA5}">
                      <a16:colId xmlns:a16="http://schemas.microsoft.com/office/drawing/2014/main" val="1664033433"/>
                    </a:ext>
                  </a:extLst>
                </a:gridCol>
              </a:tblGrid>
              <a:tr h="370840">
                <a:tc>
                  <a:txBody>
                    <a:bodyPr/>
                    <a:lstStyle/>
                    <a:p>
                      <a:r>
                        <a:rPr lang="en-US" dirty="0"/>
                        <a:t>Stretching</a:t>
                      </a:r>
                      <a:endParaRPr lang="en-CA" dirty="0"/>
                    </a:p>
                  </a:txBody>
                  <a:tcPr/>
                </a:tc>
                <a:tc>
                  <a:txBody>
                    <a:bodyPr/>
                    <a:lstStyle/>
                    <a:p>
                      <a:r>
                        <a:rPr lang="en-US" dirty="0"/>
                        <a:t>Warm-up</a:t>
                      </a:r>
                      <a:endParaRPr lang="en-CA" dirty="0"/>
                    </a:p>
                  </a:txBody>
                  <a:tcPr/>
                </a:tc>
                <a:extLst>
                  <a:ext uri="{0D108BD9-81ED-4DB2-BD59-A6C34878D82A}">
                    <a16:rowId xmlns:a16="http://schemas.microsoft.com/office/drawing/2014/main" val="3175708320"/>
                  </a:ext>
                </a:extLst>
              </a:tr>
              <a:tr h="370840">
                <a:tc>
                  <a:txBody>
                    <a:bodyPr/>
                    <a:lstStyle/>
                    <a:p>
                      <a:r>
                        <a:rPr lang="en-US" dirty="0"/>
                        <a:t>Arm Circles</a:t>
                      </a:r>
                      <a:endParaRPr lang="en-CA" dirty="0"/>
                    </a:p>
                  </a:txBody>
                  <a:tcPr/>
                </a:tc>
                <a:tc>
                  <a:txBody>
                    <a:bodyPr/>
                    <a:lstStyle/>
                    <a:p>
                      <a:r>
                        <a:rPr lang="en-US" dirty="0"/>
                        <a:t>Knee Highs</a:t>
                      </a:r>
                      <a:endParaRPr lang="en-CA" dirty="0"/>
                    </a:p>
                  </a:txBody>
                  <a:tcPr/>
                </a:tc>
                <a:extLst>
                  <a:ext uri="{0D108BD9-81ED-4DB2-BD59-A6C34878D82A}">
                    <a16:rowId xmlns:a16="http://schemas.microsoft.com/office/drawing/2014/main" val="725988583"/>
                  </a:ext>
                </a:extLst>
              </a:tr>
              <a:tr h="370840">
                <a:tc>
                  <a:txBody>
                    <a:bodyPr/>
                    <a:lstStyle/>
                    <a:p>
                      <a:r>
                        <a:rPr lang="en-US" dirty="0"/>
                        <a:t>Trunk Rotations</a:t>
                      </a:r>
                      <a:endParaRPr lang="en-CA" dirty="0"/>
                    </a:p>
                  </a:txBody>
                  <a:tcPr/>
                </a:tc>
                <a:tc>
                  <a:txBody>
                    <a:bodyPr/>
                    <a:lstStyle/>
                    <a:p>
                      <a:r>
                        <a:rPr lang="en-US" dirty="0"/>
                        <a:t>Butt Kicks</a:t>
                      </a:r>
                      <a:endParaRPr lang="en-CA" dirty="0"/>
                    </a:p>
                  </a:txBody>
                  <a:tcPr/>
                </a:tc>
                <a:extLst>
                  <a:ext uri="{0D108BD9-81ED-4DB2-BD59-A6C34878D82A}">
                    <a16:rowId xmlns:a16="http://schemas.microsoft.com/office/drawing/2014/main" val="2496750140"/>
                  </a:ext>
                </a:extLst>
              </a:tr>
              <a:tr h="370840">
                <a:tc>
                  <a:txBody>
                    <a:bodyPr/>
                    <a:lstStyle/>
                    <a:p>
                      <a:r>
                        <a:rPr lang="en-US" dirty="0"/>
                        <a:t>Groin Stretch</a:t>
                      </a:r>
                      <a:endParaRPr lang="en-CA" dirty="0"/>
                    </a:p>
                  </a:txBody>
                  <a:tcPr/>
                </a:tc>
                <a:tc>
                  <a:txBody>
                    <a:bodyPr/>
                    <a:lstStyle/>
                    <a:p>
                      <a:r>
                        <a:rPr lang="en-US" dirty="0"/>
                        <a:t>Karaoke's</a:t>
                      </a:r>
                      <a:endParaRPr lang="en-CA" dirty="0"/>
                    </a:p>
                  </a:txBody>
                  <a:tcPr/>
                </a:tc>
                <a:extLst>
                  <a:ext uri="{0D108BD9-81ED-4DB2-BD59-A6C34878D82A}">
                    <a16:rowId xmlns:a16="http://schemas.microsoft.com/office/drawing/2014/main" val="4059258427"/>
                  </a:ext>
                </a:extLst>
              </a:tr>
              <a:tr h="370840">
                <a:tc>
                  <a:txBody>
                    <a:bodyPr/>
                    <a:lstStyle/>
                    <a:p>
                      <a:r>
                        <a:rPr lang="en-US" dirty="0"/>
                        <a:t>Side Lunge</a:t>
                      </a:r>
                      <a:endParaRPr lang="en-CA" dirty="0"/>
                    </a:p>
                  </a:txBody>
                  <a:tcPr/>
                </a:tc>
                <a:tc>
                  <a:txBody>
                    <a:bodyPr/>
                    <a:lstStyle/>
                    <a:p>
                      <a:r>
                        <a:rPr lang="en-US" dirty="0"/>
                        <a:t>Lunges</a:t>
                      </a:r>
                      <a:endParaRPr lang="en-CA" dirty="0"/>
                    </a:p>
                  </a:txBody>
                  <a:tcPr/>
                </a:tc>
                <a:extLst>
                  <a:ext uri="{0D108BD9-81ED-4DB2-BD59-A6C34878D82A}">
                    <a16:rowId xmlns:a16="http://schemas.microsoft.com/office/drawing/2014/main" val="2577134648"/>
                  </a:ext>
                </a:extLst>
              </a:tr>
              <a:tr h="370840">
                <a:tc>
                  <a:txBody>
                    <a:bodyPr/>
                    <a:lstStyle/>
                    <a:p>
                      <a:r>
                        <a:rPr lang="en-US" dirty="0"/>
                        <a:t>Hamstring / Lower Back</a:t>
                      </a:r>
                      <a:endParaRPr lang="en-CA" dirty="0"/>
                    </a:p>
                  </a:txBody>
                  <a:tcPr/>
                </a:tc>
                <a:tc>
                  <a:txBody>
                    <a:bodyPr/>
                    <a:lstStyle/>
                    <a:p>
                      <a:r>
                        <a:rPr lang="en-US" dirty="0"/>
                        <a:t>Gate Openers</a:t>
                      </a:r>
                      <a:endParaRPr lang="en-CA" dirty="0"/>
                    </a:p>
                  </a:txBody>
                  <a:tcPr/>
                </a:tc>
                <a:extLst>
                  <a:ext uri="{0D108BD9-81ED-4DB2-BD59-A6C34878D82A}">
                    <a16:rowId xmlns:a16="http://schemas.microsoft.com/office/drawing/2014/main" val="998984986"/>
                  </a:ext>
                </a:extLst>
              </a:tr>
              <a:tr h="370840">
                <a:tc>
                  <a:txBody>
                    <a:bodyPr/>
                    <a:lstStyle/>
                    <a:p>
                      <a:r>
                        <a:rPr lang="en-US" dirty="0"/>
                        <a:t>Squats</a:t>
                      </a:r>
                      <a:endParaRPr lang="en-CA" dirty="0"/>
                    </a:p>
                  </a:txBody>
                  <a:tcPr/>
                </a:tc>
                <a:tc>
                  <a:txBody>
                    <a:bodyPr/>
                    <a:lstStyle/>
                    <a:p>
                      <a:r>
                        <a:rPr lang="en-US" dirty="0"/>
                        <a:t>Sprint</a:t>
                      </a:r>
                      <a:endParaRPr lang="en-CA" dirty="0"/>
                    </a:p>
                  </a:txBody>
                  <a:tcPr/>
                </a:tc>
                <a:extLst>
                  <a:ext uri="{0D108BD9-81ED-4DB2-BD59-A6C34878D82A}">
                    <a16:rowId xmlns:a16="http://schemas.microsoft.com/office/drawing/2014/main" val="150180038"/>
                  </a:ext>
                </a:extLst>
              </a:tr>
            </a:tbl>
          </a:graphicData>
        </a:graphic>
      </p:graphicFrame>
      <p:sp>
        <p:nvSpPr>
          <p:cNvPr id="10" name="TextBox 9">
            <a:extLst>
              <a:ext uri="{FF2B5EF4-FFF2-40B4-BE49-F238E27FC236}">
                <a16:creationId xmlns:a16="http://schemas.microsoft.com/office/drawing/2014/main" id="{871F3CBE-5DC4-4447-86CE-D16E1CB2472E}"/>
              </a:ext>
            </a:extLst>
          </p:cNvPr>
          <p:cNvSpPr txBox="1"/>
          <p:nvPr/>
        </p:nvSpPr>
        <p:spPr>
          <a:xfrm>
            <a:off x="2064327" y="848139"/>
            <a:ext cx="8063345" cy="400110"/>
          </a:xfrm>
          <a:prstGeom prst="rect">
            <a:avLst/>
          </a:prstGeom>
          <a:noFill/>
        </p:spPr>
        <p:txBody>
          <a:bodyPr wrap="square" rtlCol="0">
            <a:spAutoFit/>
          </a:bodyPr>
          <a:lstStyle/>
          <a:p>
            <a:r>
              <a:rPr lang="en-CA" sz="2000">
                <a:solidFill>
                  <a:schemeClr val="bg1"/>
                </a:solidFill>
              </a:rPr>
              <a:t>RAIDERS U13 Team 1 2023-2024 Team Guide</a:t>
            </a:r>
            <a:endParaRPr lang="en-CA" sz="2000" dirty="0">
              <a:solidFill>
                <a:schemeClr val="bg1"/>
              </a:solidFill>
            </a:endParaRPr>
          </a:p>
        </p:txBody>
      </p:sp>
      <p:pic>
        <p:nvPicPr>
          <p:cNvPr id="11" name="Picture 10">
            <a:extLst>
              <a:ext uri="{FF2B5EF4-FFF2-40B4-BE49-F238E27FC236}">
                <a16:creationId xmlns:a16="http://schemas.microsoft.com/office/drawing/2014/main" id="{FD36F227-EF72-4365-8F25-7610561AB4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278288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Hockey Alberta Performance Enhancers</a:t>
            </a:r>
            <a:endParaRPr lang="en-CA" sz="3600" dirty="0">
              <a:solidFill>
                <a:schemeClr val="bg1"/>
              </a:solidFill>
            </a:endParaRPr>
          </a:p>
        </p:txBody>
      </p:sp>
      <p:graphicFrame>
        <p:nvGraphicFramePr>
          <p:cNvPr id="3" name="Table 2">
            <a:extLst>
              <a:ext uri="{FF2B5EF4-FFF2-40B4-BE49-F238E27FC236}">
                <a16:creationId xmlns:a16="http://schemas.microsoft.com/office/drawing/2014/main" id="{07031E54-9CDE-47A1-B34C-00ED95D12F50}"/>
              </a:ext>
            </a:extLst>
          </p:cNvPr>
          <p:cNvGraphicFramePr>
            <a:graphicFrameLocks noGrp="1"/>
          </p:cNvGraphicFramePr>
          <p:nvPr>
            <p:extLst>
              <p:ext uri="{D42A27DB-BD31-4B8C-83A1-F6EECF244321}">
                <p14:modId xmlns:p14="http://schemas.microsoft.com/office/powerpoint/2010/main" val="2700246672"/>
              </p:ext>
            </p:extLst>
          </p:nvPr>
        </p:nvGraphicFramePr>
        <p:xfrm>
          <a:off x="415981" y="2270974"/>
          <a:ext cx="11185815" cy="3481433"/>
        </p:xfrm>
        <a:graphic>
          <a:graphicData uri="http://schemas.openxmlformats.org/drawingml/2006/table">
            <a:tbl>
              <a:tblPr firstRow="1" bandRow="1">
                <a:tableStyleId>{073A0DAA-6AF3-43AB-8588-CEC1D06C72B9}</a:tableStyleId>
              </a:tblPr>
              <a:tblGrid>
                <a:gridCol w="3728605">
                  <a:extLst>
                    <a:ext uri="{9D8B030D-6E8A-4147-A177-3AD203B41FA5}">
                      <a16:colId xmlns:a16="http://schemas.microsoft.com/office/drawing/2014/main" val="2467634550"/>
                    </a:ext>
                  </a:extLst>
                </a:gridCol>
                <a:gridCol w="3728605">
                  <a:extLst>
                    <a:ext uri="{9D8B030D-6E8A-4147-A177-3AD203B41FA5}">
                      <a16:colId xmlns:a16="http://schemas.microsoft.com/office/drawing/2014/main" val="1187891650"/>
                    </a:ext>
                  </a:extLst>
                </a:gridCol>
                <a:gridCol w="3728605">
                  <a:extLst>
                    <a:ext uri="{9D8B030D-6E8A-4147-A177-3AD203B41FA5}">
                      <a16:colId xmlns:a16="http://schemas.microsoft.com/office/drawing/2014/main" val="3795315206"/>
                    </a:ext>
                  </a:extLst>
                </a:gridCol>
              </a:tblGrid>
              <a:tr h="371014">
                <a:tc>
                  <a:txBody>
                    <a:bodyPr/>
                    <a:lstStyle/>
                    <a:p>
                      <a:pPr algn="ctr"/>
                      <a:r>
                        <a:rPr lang="en-US" dirty="0"/>
                        <a:t>Sleep</a:t>
                      </a:r>
                      <a:endParaRPr lang="en-CA" dirty="0"/>
                    </a:p>
                  </a:txBody>
                  <a:tcPr/>
                </a:tc>
                <a:tc>
                  <a:txBody>
                    <a:bodyPr/>
                    <a:lstStyle/>
                    <a:p>
                      <a:pPr algn="ctr"/>
                      <a:r>
                        <a:rPr lang="en-US" dirty="0"/>
                        <a:t>Hydration</a:t>
                      </a:r>
                      <a:endParaRPr lang="en-CA" dirty="0"/>
                    </a:p>
                  </a:txBody>
                  <a:tcPr/>
                </a:tc>
                <a:tc>
                  <a:txBody>
                    <a:bodyPr/>
                    <a:lstStyle/>
                    <a:p>
                      <a:pPr algn="ctr"/>
                      <a:r>
                        <a:rPr lang="en-CA" dirty="0"/>
                        <a:t>Post Work-Out Snack or Drink</a:t>
                      </a:r>
                    </a:p>
                  </a:txBody>
                  <a:tcPr/>
                </a:tc>
                <a:extLst>
                  <a:ext uri="{0D108BD9-81ED-4DB2-BD59-A6C34878D82A}">
                    <a16:rowId xmlns:a16="http://schemas.microsoft.com/office/drawing/2014/main" val="4016069478"/>
                  </a:ext>
                </a:extLst>
              </a:tr>
              <a:tr h="3110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Sleep is called "The Athlete's Steroid" because when player's get good sleep they release human growth hormone which helps build muscle and improves strength/power.  Young players should be getting around 8.5 - 10 hours of sleep.  Research shows that when athletes get 10 hours of sleep they swim faster, run faster, and shoot basketballs more accurately.</a:t>
                      </a:r>
                    </a:p>
                    <a:p>
                      <a:endParaRPr lang="en-CA" dirty="0"/>
                    </a:p>
                  </a:txBody>
                  <a:tcPr>
                    <a:solidFill>
                      <a:schemeClr val="bg1">
                        <a:lumMod val="95000"/>
                      </a:schemeClr>
                    </a:solidFill>
                  </a:tcPr>
                </a:tc>
                <a:tc>
                  <a:txBody>
                    <a:bodyPr/>
                    <a:lstStyle/>
                    <a:p>
                      <a:r>
                        <a:rPr lang="en-CA" dirty="0"/>
                        <a:t>Hydration</a:t>
                      </a:r>
                    </a:p>
                    <a:p>
                      <a:r>
                        <a:rPr lang="en-CA" dirty="0"/>
                        <a:t>Players can tell if they're properly hydrated if their urine is clear.  Best to sip fluid throughout the day.  When a player is well hydrated, training feels easier, the heart works better, and heat is lost better.  Sports drinks offer some carbohydrates for the muscles and sodium and potassium to help with muscle contraction.</a:t>
                      </a:r>
                    </a:p>
                    <a:p>
                      <a:endParaRPr lang="en-CA"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Best to eat or drink something within 2 hours after a practice, work-out, or game.  This starts the process of repairing the muscles and getting carbohydrates &amp; protein into the muscles . . . to get ready for the next work-out.  Best to eat or drink something with carbohydrate and protein . . . therefore Chocolate Milk is such a good post work-out drink.</a:t>
                      </a:r>
                    </a:p>
                    <a:p>
                      <a:endParaRPr lang="en-CA" dirty="0"/>
                    </a:p>
                  </a:txBody>
                  <a:tcPr>
                    <a:solidFill>
                      <a:schemeClr val="bg1">
                        <a:lumMod val="95000"/>
                      </a:schemeClr>
                    </a:solidFill>
                  </a:tcPr>
                </a:tc>
                <a:extLst>
                  <a:ext uri="{0D108BD9-81ED-4DB2-BD59-A6C34878D82A}">
                    <a16:rowId xmlns:a16="http://schemas.microsoft.com/office/drawing/2014/main" val="1338705388"/>
                  </a:ext>
                </a:extLst>
              </a:tr>
            </a:tbl>
          </a:graphicData>
        </a:graphic>
      </p:graphicFrame>
      <p:sp>
        <p:nvSpPr>
          <p:cNvPr id="8" name="TextBox 7">
            <a:extLst>
              <a:ext uri="{FF2B5EF4-FFF2-40B4-BE49-F238E27FC236}">
                <a16:creationId xmlns:a16="http://schemas.microsoft.com/office/drawing/2014/main" id="{E685A67D-6034-4BAC-9443-77E33A5BD5C3}"/>
              </a:ext>
            </a:extLst>
          </p:cNvPr>
          <p:cNvSpPr txBox="1"/>
          <p:nvPr/>
        </p:nvSpPr>
        <p:spPr>
          <a:xfrm>
            <a:off x="2064327" y="848139"/>
            <a:ext cx="8063345" cy="400110"/>
          </a:xfrm>
          <a:prstGeom prst="rect">
            <a:avLst/>
          </a:prstGeom>
          <a:noFill/>
        </p:spPr>
        <p:txBody>
          <a:bodyPr wrap="square" rtlCol="0">
            <a:spAutoFit/>
          </a:bodyPr>
          <a:lstStyle/>
          <a:p>
            <a:r>
              <a:rPr lang="en-CA" sz="2000">
                <a:solidFill>
                  <a:schemeClr val="bg1"/>
                </a:solidFill>
              </a:rPr>
              <a:t>RAIDERS U13 Team 1 2023-2024 Team Guide</a:t>
            </a:r>
            <a:endParaRPr lang="en-CA" sz="2000" dirty="0">
              <a:solidFill>
                <a:schemeClr val="bg1"/>
              </a:solidFill>
            </a:endParaRPr>
          </a:p>
        </p:txBody>
      </p:sp>
      <p:pic>
        <p:nvPicPr>
          <p:cNvPr id="10" name="Picture 9">
            <a:extLst>
              <a:ext uri="{FF2B5EF4-FFF2-40B4-BE49-F238E27FC236}">
                <a16:creationId xmlns:a16="http://schemas.microsoft.com/office/drawing/2014/main" id="{180D5FEC-2A60-4F2A-BBA5-F5DE7ADC50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909568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Hockey Alberta Nutrition for Young Players</a:t>
            </a:r>
            <a:endParaRPr lang="en-CA" sz="3600" dirty="0">
              <a:solidFill>
                <a:schemeClr val="bg1"/>
              </a:solidFill>
            </a:endParaRPr>
          </a:p>
        </p:txBody>
      </p:sp>
      <p:graphicFrame>
        <p:nvGraphicFramePr>
          <p:cNvPr id="3" name="Table 2">
            <a:extLst>
              <a:ext uri="{FF2B5EF4-FFF2-40B4-BE49-F238E27FC236}">
                <a16:creationId xmlns:a16="http://schemas.microsoft.com/office/drawing/2014/main" id="{07031E54-9CDE-47A1-B34C-00ED95D12F50}"/>
              </a:ext>
            </a:extLst>
          </p:cNvPr>
          <p:cNvGraphicFramePr>
            <a:graphicFrameLocks noGrp="1"/>
          </p:cNvGraphicFramePr>
          <p:nvPr>
            <p:extLst>
              <p:ext uri="{D42A27DB-BD31-4B8C-83A1-F6EECF244321}">
                <p14:modId xmlns:p14="http://schemas.microsoft.com/office/powerpoint/2010/main" val="1626542099"/>
              </p:ext>
            </p:extLst>
          </p:nvPr>
        </p:nvGraphicFramePr>
        <p:xfrm>
          <a:off x="415981" y="2104719"/>
          <a:ext cx="11185815" cy="4023360"/>
        </p:xfrm>
        <a:graphic>
          <a:graphicData uri="http://schemas.openxmlformats.org/drawingml/2006/table">
            <a:tbl>
              <a:tblPr firstRow="1" bandRow="1">
                <a:tableStyleId>{073A0DAA-6AF3-43AB-8588-CEC1D06C72B9}</a:tableStyleId>
              </a:tblPr>
              <a:tblGrid>
                <a:gridCol w="3728605">
                  <a:extLst>
                    <a:ext uri="{9D8B030D-6E8A-4147-A177-3AD203B41FA5}">
                      <a16:colId xmlns:a16="http://schemas.microsoft.com/office/drawing/2014/main" val="2467634550"/>
                    </a:ext>
                  </a:extLst>
                </a:gridCol>
                <a:gridCol w="3728605">
                  <a:extLst>
                    <a:ext uri="{9D8B030D-6E8A-4147-A177-3AD203B41FA5}">
                      <a16:colId xmlns:a16="http://schemas.microsoft.com/office/drawing/2014/main" val="1187891650"/>
                    </a:ext>
                  </a:extLst>
                </a:gridCol>
                <a:gridCol w="3728605">
                  <a:extLst>
                    <a:ext uri="{9D8B030D-6E8A-4147-A177-3AD203B41FA5}">
                      <a16:colId xmlns:a16="http://schemas.microsoft.com/office/drawing/2014/main" val="3795315206"/>
                    </a:ext>
                  </a:extLst>
                </a:gridCol>
              </a:tblGrid>
              <a:tr h="371014">
                <a:tc>
                  <a:txBody>
                    <a:bodyPr/>
                    <a:lstStyle/>
                    <a:p>
                      <a:pPr algn="ctr"/>
                      <a:r>
                        <a:rPr lang="en-US" dirty="0"/>
                        <a:t>Game Day Nutrition</a:t>
                      </a:r>
                      <a:endParaRPr lang="en-C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b="1" i="0" kern="1200" dirty="0">
                          <a:solidFill>
                            <a:schemeClr val="lt1"/>
                          </a:solidFill>
                          <a:effectLst/>
                          <a:latin typeface="+mn-lt"/>
                          <a:ea typeface="+mn-ea"/>
                          <a:cs typeface="+mn-cs"/>
                        </a:rPr>
                        <a:t>Challenges &amp; Possible Solutions</a:t>
                      </a:r>
                    </a:p>
                  </a:txBody>
                  <a:tcPr/>
                </a:tc>
                <a:tc>
                  <a:txBody>
                    <a:bodyPr/>
                    <a:lstStyle/>
                    <a:p>
                      <a:pPr algn="ctr"/>
                      <a:r>
                        <a:rPr lang="en-CA" dirty="0"/>
                        <a:t>Examples of Meals from Breakfast to Post-Game, Food to Avoid &amp; Timing</a:t>
                      </a:r>
                    </a:p>
                  </a:txBody>
                  <a:tcPr/>
                </a:tc>
                <a:extLst>
                  <a:ext uri="{0D108BD9-81ED-4DB2-BD59-A6C34878D82A}">
                    <a16:rowId xmlns:a16="http://schemas.microsoft.com/office/drawing/2014/main" val="4016069478"/>
                  </a:ext>
                </a:extLst>
              </a:tr>
              <a:tr h="31104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a:t>On game day everything counts and athletes must eat well to perform at their highest level, on demand and from beginning to end.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a:t>Drink water, not sugar drinks. It’s important for your child to day hydrated for practices and games, and water is generally the best choice. Avoid soda beverages and sport drinks that are full of sugar.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a:t>Eat balanced meals. During the day, make sure your child eats from all the essential food groups (fruits, vegetables, grains, lean meats, meat substitutes, dairy, healthy fats). It’s not necessary to incorporate everything into each meal, but your child should eat some of these items each day.</a:t>
                      </a:r>
                    </a:p>
                  </a:txBody>
                  <a:tcPr>
                    <a:solidFill>
                      <a:schemeClr val="bg1">
                        <a:lumMod val="95000"/>
                      </a:schemeClr>
                    </a:solidFill>
                  </a:tcPr>
                </a:tc>
                <a:tc>
                  <a:txBody>
                    <a:bodyPr/>
                    <a:lstStyle/>
                    <a:p>
                      <a:pPr marL="285750" indent="-285750">
                        <a:buFont typeface="Arial" panose="020B0604020202020204" pitchFamily="34" charset="0"/>
                        <a:buChar char="•"/>
                      </a:pPr>
                      <a:r>
                        <a:rPr lang="en-CA" sz="1400" dirty="0"/>
                        <a:t>If a player has low energy and is losing mental focus they should be provided with fuel such as fresh fruit, a sport drink, unsweetened juice or a granola bar.</a:t>
                      </a:r>
                    </a:p>
                    <a:p>
                      <a:pPr marL="285750" indent="-285750">
                        <a:buFont typeface="Arial" panose="020B0604020202020204" pitchFamily="34" charset="0"/>
                        <a:buChar char="•"/>
                      </a:pPr>
                      <a:r>
                        <a:rPr lang="en-CA" sz="1400" dirty="0"/>
                        <a:t>Quality ingredients provide quality nutrition. Given the choice between processed flour or whole grains, choose whole grains. Rather than processed fruit snacks, eat whole fruits. In general, stick with unprocessed whole foods and avoid processed packaged items as much as possible.</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t>Eat carefully on the road. When possible, stop at a grocery store and eat fresh from the deli department, or create your own healthy meals with whole grain breads, meats, nuts, cheeses, vegetables, and fruit. If you know you will be eating at a restaurant, do some research ahead of time to find places that serve balanced meals and healthy food.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t>Avoid fried foods and sugary sauces. Fried foods are difficult to digest in general, and they often feature unhealthy trans fats if you are eating at a restaurant or a concession. Similarly, many sauces and dressings from restaurants and stores are full of unhealthy sugars, hydrogenated oils, and chemical additives. Either reduce the serving portions of these sauces and dressings or create healthy alternatives at home using olive oil and natural ingredients.</a:t>
                      </a:r>
                    </a:p>
                  </a:txBody>
                  <a:tcPr>
                    <a:solidFill>
                      <a:schemeClr val="bg1">
                        <a:lumMod val="95000"/>
                      </a:schemeClr>
                    </a:solidFill>
                  </a:tcPr>
                </a:tc>
                <a:extLst>
                  <a:ext uri="{0D108BD9-81ED-4DB2-BD59-A6C34878D82A}">
                    <a16:rowId xmlns:a16="http://schemas.microsoft.com/office/drawing/2014/main" val="1338705388"/>
                  </a:ext>
                </a:extLst>
              </a:tr>
            </a:tbl>
          </a:graphicData>
        </a:graphic>
      </p:graphicFrame>
      <p:sp>
        <p:nvSpPr>
          <p:cNvPr id="8" name="TextBox 7">
            <a:extLst>
              <a:ext uri="{FF2B5EF4-FFF2-40B4-BE49-F238E27FC236}">
                <a16:creationId xmlns:a16="http://schemas.microsoft.com/office/drawing/2014/main" id="{99AE2E83-FFBC-4064-94DB-2778EB0EEACC}"/>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SVHA U13 Team 1 2023-2024 Team Guide</a:t>
            </a:r>
          </a:p>
        </p:txBody>
      </p:sp>
      <p:pic>
        <p:nvPicPr>
          <p:cNvPr id="10" name="Picture 9">
            <a:extLst>
              <a:ext uri="{FF2B5EF4-FFF2-40B4-BE49-F238E27FC236}">
                <a16:creationId xmlns:a16="http://schemas.microsoft.com/office/drawing/2014/main" id="{C5997E1F-D95C-41A2-B435-C0AED1945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281924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75414"/>
            <a:ext cx="8063345" cy="646331"/>
          </a:xfrm>
          <a:prstGeom prst="rect">
            <a:avLst/>
          </a:prstGeom>
          <a:noFill/>
        </p:spPr>
        <p:txBody>
          <a:bodyPr wrap="square" rtlCol="0">
            <a:spAutoFit/>
          </a:bodyPr>
          <a:lstStyle/>
          <a:p>
            <a:r>
              <a:rPr lang="en-US" sz="3600" dirty="0">
                <a:solidFill>
                  <a:schemeClr val="bg1"/>
                </a:solidFill>
              </a:rPr>
              <a:t>Team Roster</a:t>
            </a:r>
            <a:endParaRPr lang="en-CA" sz="3600" dirty="0">
              <a:solidFill>
                <a:schemeClr val="bg1"/>
              </a:solidFill>
            </a:endParaRPr>
          </a:p>
        </p:txBody>
      </p:sp>
      <p:sp>
        <p:nvSpPr>
          <p:cNvPr id="7" name="TextBox 6">
            <a:extLst>
              <a:ext uri="{FF2B5EF4-FFF2-40B4-BE49-F238E27FC236}">
                <a16:creationId xmlns:a16="http://schemas.microsoft.com/office/drawing/2014/main" id="{B0EDF56A-EEF1-4B52-AEC6-45DF2E22911E}"/>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graphicFrame>
        <p:nvGraphicFramePr>
          <p:cNvPr id="8" name="Table 7">
            <a:extLst>
              <a:ext uri="{FF2B5EF4-FFF2-40B4-BE49-F238E27FC236}">
                <a16:creationId xmlns:a16="http://schemas.microsoft.com/office/drawing/2014/main" id="{06304B27-2DEA-4343-A127-C982ECFAC639}"/>
              </a:ext>
            </a:extLst>
          </p:cNvPr>
          <p:cNvGraphicFramePr>
            <a:graphicFrameLocks noGrp="1"/>
          </p:cNvGraphicFramePr>
          <p:nvPr>
            <p:extLst>
              <p:ext uri="{D42A27DB-BD31-4B8C-83A1-F6EECF244321}">
                <p14:modId xmlns:p14="http://schemas.microsoft.com/office/powerpoint/2010/main" val="2117080083"/>
              </p:ext>
            </p:extLst>
          </p:nvPr>
        </p:nvGraphicFramePr>
        <p:xfrm>
          <a:off x="399183" y="2377457"/>
          <a:ext cx="2914824" cy="3909060"/>
        </p:xfrm>
        <a:graphic>
          <a:graphicData uri="http://schemas.openxmlformats.org/drawingml/2006/table">
            <a:tbl>
              <a:tblPr firstRow="1" bandRow="1">
                <a:tableStyleId>{073A0DAA-6AF3-43AB-8588-CEC1D06C72B9}</a:tableStyleId>
              </a:tblPr>
              <a:tblGrid>
                <a:gridCol w="595382">
                  <a:extLst>
                    <a:ext uri="{9D8B030D-6E8A-4147-A177-3AD203B41FA5}">
                      <a16:colId xmlns:a16="http://schemas.microsoft.com/office/drawing/2014/main" val="156448555"/>
                    </a:ext>
                  </a:extLst>
                </a:gridCol>
                <a:gridCol w="2319442">
                  <a:extLst>
                    <a:ext uri="{9D8B030D-6E8A-4147-A177-3AD203B41FA5}">
                      <a16:colId xmlns:a16="http://schemas.microsoft.com/office/drawing/2014/main" val="791477760"/>
                    </a:ext>
                  </a:extLst>
                </a:gridCol>
              </a:tblGrid>
              <a:tr h="239345">
                <a:tc>
                  <a:txBody>
                    <a:bodyPr/>
                    <a:lstStyle/>
                    <a:p>
                      <a:r>
                        <a:rPr lang="en-US" sz="1050" dirty="0"/>
                        <a:t>#</a:t>
                      </a:r>
                      <a:endParaRPr lang="en-CA" sz="1050" dirty="0"/>
                    </a:p>
                  </a:txBody>
                  <a:tcPr/>
                </a:tc>
                <a:tc>
                  <a:txBody>
                    <a:bodyPr/>
                    <a:lstStyle/>
                    <a:p>
                      <a:r>
                        <a:rPr lang="en-US" sz="1050" dirty="0"/>
                        <a:t>Player Name</a:t>
                      </a:r>
                      <a:endParaRPr lang="en-CA" sz="1050" dirty="0"/>
                    </a:p>
                  </a:txBody>
                  <a:tcPr/>
                </a:tc>
                <a:extLst>
                  <a:ext uri="{0D108BD9-81ED-4DB2-BD59-A6C34878D82A}">
                    <a16:rowId xmlns:a16="http://schemas.microsoft.com/office/drawing/2014/main" val="2702079507"/>
                  </a:ext>
                </a:extLst>
              </a:tr>
              <a:tr h="239345">
                <a:tc>
                  <a:txBody>
                    <a:bodyPr/>
                    <a:lstStyle/>
                    <a:p>
                      <a:pPr algn="ctr"/>
                      <a:r>
                        <a:rPr lang="en-US" sz="1800" b="0" dirty="0"/>
                        <a:t>2</a:t>
                      </a:r>
                      <a:endParaRPr lang="en-CA" sz="1800" b="0" dirty="0"/>
                    </a:p>
                  </a:txBody>
                  <a:tcPr/>
                </a:tc>
                <a:tc>
                  <a:txBody>
                    <a:bodyPr/>
                    <a:lstStyle/>
                    <a:p>
                      <a:endParaRPr lang="en-CA" sz="1800" b="0" dirty="0"/>
                    </a:p>
                  </a:txBody>
                  <a:tcPr/>
                </a:tc>
                <a:extLst>
                  <a:ext uri="{0D108BD9-81ED-4DB2-BD59-A6C34878D82A}">
                    <a16:rowId xmlns:a16="http://schemas.microsoft.com/office/drawing/2014/main" val="3594093188"/>
                  </a:ext>
                </a:extLst>
              </a:tr>
              <a:tr h="239345">
                <a:tc>
                  <a:txBody>
                    <a:bodyPr/>
                    <a:lstStyle/>
                    <a:p>
                      <a:pPr algn="ctr"/>
                      <a:r>
                        <a:rPr lang="en-US" sz="1800" b="0" dirty="0"/>
                        <a:t>3</a:t>
                      </a:r>
                      <a:endParaRPr lang="en-CA" sz="1800" b="0" dirty="0"/>
                    </a:p>
                  </a:txBody>
                  <a:tcPr/>
                </a:tc>
                <a:tc>
                  <a:txBody>
                    <a:bodyPr/>
                    <a:lstStyle/>
                    <a:p>
                      <a:endParaRPr lang="en-CA" sz="1800" b="0" dirty="0"/>
                    </a:p>
                  </a:txBody>
                  <a:tcPr/>
                </a:tc>
                <a:extLst>
                  <a:ext uri="{0D108BD9-81ED-4DB2-BD59-A6C34878D82A}">
                    <a16:rowId xmlns:a16="http://schemas.microsoft.com/office/drawing/2014/main" val="40859169"/>
                  </a:ext>
                </a:extLst>
              </a:tr>
              <a:tr h="239345">
                <a:tc>
                  <a:txBody>
                    <a:bodyPr/>
                    <a:lstStyle/>
                    <a:p>
                      <a:pPr algn="ctr"/>
                      <a:r>
                        <a:rPr lang="en-US" sz="1800" b="0" dirty="0"/>
                        <a:t>4</a:t>
                      </a:r>
                      <a:endParaRPr lang="en-CA" sz="1800" b="0" dirty="0"/>
                    </a:p>
                  </a:txBody>
                  <a:tcPr/>
                </a:tc>
                <a:tc>
                  <a:txBody>
                    <a:bodyPr/>
                    <a:lstStyle/>
                    <a:p>
                      <a:endParaRPr lang="en-CA" sz="1800" b="0" dirty="0"/>
                    </a:p>
                  </a:txBody>
                  <a:tcPr/>
                </a:tc>
                <a:extLst>
                  <a:ext uri="{0D108BD9-81ED-4DB2-BD59-A6C34878D82A}">
                    <a16:rowId xmlns:a16="http://schemas.microsoft.com/office/drawing/2014/main" val="2119821815"/>
                  </a:ext>
                </a:extLst>
              </a:tr>
              <a:tr h="239345">
                <a:tc>
                  <a:txBody>
                    <a:bodyPr/>
                    <a:lstStyle/>
                    <a:p>
                      <a:pPr algn="ctr"/>
                      <a:r>
                        <a:rPr lang="en-US" sz="1800" b="0" dirty="0"/>
                        <a:t>6</a:t>
                      </a:r>
                      <a:endParaRPr lang="en-CA" sz="1800" b="0" dirty="0"/>
                    </a:p>
                  </a:txBody>
                  <a:tcPr/>
                </a:tc>
                <a:tc>
                  <a:txBody>
                    <a:bodyPr/>
                    <a:lstStyle/>
                    <a:p>
                      <a:endParaRPr lang="en-CA" sz="1800" b="0" dirty="0"/>
                    </a:p>
                  </a:txBody>
                  <a:tcPr/>
                </a:tc>
                <a:extLst>
                  <a:ext uri="{0D108BD9-81ED-4DB2-BD59-A6C34878D82A}">
                    <a16:rowId xmlns:a16="http://schemas.microsoft.com/office/drawing/2014/main" val="2708212635"/>
                  </a:ext>
                </a:extLst>
              </a:tr>
              <a:tr h="239345">
                <a:tc>
                  <a:txBody>
                    <a:bodyPr/>
                    <a:lstStyle/>
                    <a:p>
                      <a:pPr algn="ctr"/>
                      <a:r>
                        <a:rPr lang="en-US" sz="1800" b="0" dirty="0"/>
                        <a:t>8</a:t>
                      </a:r>
                      <a:endParaRPr lang="en-CA" sz="1800" b="0" dirty="0"/>
                    </a:p>
                  </a:txBody>
                  <a:tcPr/>
                </a:tc>
                <a:tc>
                  <a:txBody>
                    <a:bodyPr/>
                    <a:lstStyle/>
                    <a:p>
                      <a:endParaRPr lang="en-CA" sz="1800" b="0" dirty="0"/>
                    </a:p>
                  </a:txBody>
                  <a:tcPr/>
                </a:tc>
                <a:extLst>
                  <a:ext uri="{0D108BD9-81ED-4DB2-BD59-A6C34878D82A}">
                    <a16:rowId xmlns:a16="http://schemas.microsoft.com/office/drawing/2014/main" val="569370028"/>
                  </a:ext>
                </a:extLst>
              </a:tr>
              <a:tr h="239345">
                <a:tc>
                  <a:txBody>
                    <a:bodyPr/>
                    <a:lstStyle/>
                    <a:p>
                      <a:pPr algn="ctr"/>
                      <a:r>
                        <a:rPr lang="en-US" sz="1800" b="0" dirty="0"/>
                        <a:t>10</a:t>
                      </a:r>
                      <a:endParaRPr lang="en-CA" sz="1800" b="0" dirty="0"/>
                    </a:p>
                  </a:txBody>
                  <a:tcPr/>
                </a:tc>
                <a:tc>
                  <a:txBody>
                    <a:bodyPr/>
                    <a:lstStyle/>
                    <a:p>
                      <a:endParaRPr lang="en-CA" sz="1800" b="0" dirty="0"/>
                    </a:p>
                  </a:txBody>
                  <a:tcPr/>
                </a:tc>
                <a:extLst>
                  <a:ext uri="{0D108BD9-81ED-4DB2-BD59-A6C34878D82A}">
                    <a16:rowId xmlns:a16="http://schemas.microsoft.com/office/drawing/2014/main" val="2458700390"/>
                  </a:ext>
                </a:extLst>
              </a:tr>
              <a:tr h="239345">
                <a:tc>
                  <a:txBody>
                    <a:bodyPr/>
                    <a:lstStyle/>
                    <a:p>
                      <a:pPr algn="ctr"/>
                      <a:r>
                        <a:rPr lang="en-US" sz="1800" b="0" dirty="0"/>
                        <a:t>13</a:t>
                      </a:r>
                      <a:endParaRPr lang="en-CA" sz="1800" b="0" dirty="0"/>
                    </a:p>
                  </a:txBody>
                  <a:tcPr/>
                </a:tc>
                <a:tc>
                  <a:txBody>
                    <a:bodyPr/>
                    <a:lstStyle/>
                    <a:p>
                      <a:endParaRPr lang="en-CA" sz="1800" b="0" dirty="0"/>
                    </a:p>
                  </a:txBody>
                  <a:tcPr/>
                </a:tc>
                <a:extLst>
                  <a:ext uri="{0D108BD9-81ED-4DB2-BD59-A6C34878D82A}">
                    <a16:rowId xmlns:a16="http://schemas.microsoft.com/office/drawing/2014/main" val="1038263621"/>
                  </a:ext>
                </a:extLst>
              </a:tr>
              <a:tr h="239345">
                <a:tc>
                  <a:txBody>
                    <a:bodyPr/>
                    <a:lstStyle/>
                    <a:p>
                      <a:pPr algn="ctr"/>
                      <a:r>
                        <a:rPr lang="en-US" sz="1800" b="0" dirty="0"/>
                        <a:t>15</a:t>
                      </a:r>
                      <a:endParaRPr lang="en-CA" sz="1800" b="0" dirty="0"/>
                    </a:p>
                  </a:txBody>
                  <a:tcPr/>
                </a:tc>
                <a:tc>
                  <a:txBody>
                    <a:bodyPr/>
                    <a:lstStyle/>
                    <a:p>
                      <a:endParaRPr lang="en-CA" sz="1800" b="0" dirty="0"/>
                    </a:p>
                  </a:txBody>
                  <a:tcPr/>
                </a:tc>
                <a:extLst>
                  <a:ext uri="{0D108BD9-81ED-4DB2-BD59-A6C34878D82A}">
                    <a16:rowId xmlns:a16="http://schemas.microsoft.com/office/drawing/2014/main" val="2582580977"/>
                  </a:ext>
                </a:extLst>
              </a:tr>
              <a:tr h="239345">
                <a:tc>
                  <a:txBody>
                    <a:bodyPr/>
                    <a:lstStyle/>
                    <a:p>
                      <a:pPr algn="ctr"/>
                      <a:r>
                        <a:rPr lang="en-US" sz="1800" b="0" dirty="0"/>
                        <a:t>16</a:t>
                      </a:r>
                      <a:endParaRPr lang="en-CA" sz="1800" b="0" dirty="0"/>
                    </a:p>
                  </a:txBody>
                  <a:tcPr/>
                </a:tc>
                <a:tc>
                  <a:txBody>
                    <a:bodyPr/>
                    <a:lstStyle/>
                    <a:p>
                      <a:endParaRPr lang="en-CA" sz="1800" b="0" dirty="0"/>
                    </a:p>
                  </a:txBody>
                  <a:tcPr/>
                </a:tc>
                <a:extLst>
                  <a:ext uri="{0D108BD9-81ED-4DB2-BD59-A6C34878D82A}">
                    <a16:rowId xmlns:a16="http://schemas.microsoft.com/office/drawing/2014/main" val="43123945"/>
                  </a:ext>
                </a:extLst>
              </a:tr>
              <a:tr h="239345">
                <a:tc>
                  <a:txBody>
                    <a:bodyPr/>
                    <a:lstStyle/>
                    <a:p>
                      <a:pPr algn="ctr"/>
                      <a:r>
                        <a:rPr lang="en-US" sz="1800" b="0" dirty="0"/>
                        <a:t>17</a:t>
                      </a:r>
                      <a:endParaRPr lang="en-CA" sz="1800" b="0" dirty="0"/>
                    </a:p>
                  </a:txBody>
                  <a:tcPr/>
                </a:tc>
                <a:tc>
                  <a:txBody>
                    <a:bodyPr/>
                    <a:lstStyle/>
                    <a:p>
                      <a:endParaRPr lang="en-CA" sz="1800" b="0" dirty="0"/>
                    </a:p>
                  </a:txBody>
                  <a:tcPr/>
                </a:tc>
                <a:extLst>
                  <a:ext uri="{0D108BD9-81ED-4DB2-BD59-A6C34878D82A}">
                    <a16:rowId xmlns:a16="http://schemas.microsoft.com/office/drawing/2014/main" val="721277988"/>
                  </a:ext>
                </a:extLst>
              </a:tr>
            </a:tbl>
          </a:graphicData>
        </a:graphic>
      </p:graphicFrame>
      <p:graphicFrame>
        <p:nvGraphicFramePr>
          <p:cNvPr id="10" name="Table 9">
            <a:extLst>
              <a:ext uri="{FF2B5EF4-FFF2-40B4-BE49-F238E27FC236}">
                <a16:creationId xmlns:a16="http://schemas.microsoft.com/office/drawing/2014/main" id="{EE8DA02D-0A1C-4A17-982A-13724D5C57D2}"/>
              </a:ext>
            </a:extLst>
          </p:cNvPr>
          <p:cNvGraphicFramePr>
            <a:graphicFrameLocks noGrp="1"/>
          </p:cNvGraphicFramePr>
          <p:nvPr>
            <p:extLst>
              <p:ext uri="{D42A27DB-BD31-4B8C-83A1-F6EECF244321}">
                <p14:modId xmlns:p14="http://schemas.microsoft.com/office/powerpoint/2010/main" val="194841029"/>
              </p:ext>
            </p:extLst>
          </p:nvPr>
        </p:nvGraphicFramePr>
        <p:xfrm>
          <a:off x="7288876" y="2377457"/>
          <a:ext cx="4324004" cy="2438400"/>
        </p:xfrm>
        <a:graphic>
          <a:graphicData uri="http://schemas.openxmlformats.org/drawingml/2006/table">
            <a:tbl>
              <a:tblPr firstRow="1" bandRow="1">
                <a:tableStyleId>{073A0DAA-6AF3-43AB-8588-CEC1D06C72B9}</a:tableStyleId>
              </a:tblPr>
              <a:tblGrid>
                <a:gridCol w="2029691">
                  <a:extLst>
                    <a:ext uri="{9D8B030D-6E8A-4147-A177-3AD203B41FA5}">
                      <a16:colId xmlns:a16="http://schemas.microsoft.com/office/drawing/2014/main" val="3354254888"/>
                    </a:ext>
                  </a:extLst>
                </a:gridCol>
                <a:gridCol w="2294313">
                  <a:extLst>
                    <a:ext uri="{9D8B030D-6E8A-4147-A177-3AD203B41FA5}">
                      <a16:colId xmlns:a16="http://schemas.microsoft.com/office/drawing/2014/main" val="3774200249"/>
                    </a:ext>
                  </a:extLst>
                </a:gridCol>
              </a:tblGrid>
              <a:tr h="239345">
                <a:tc>
                  <a:txBody>
                    <a:bodyPr/>
                    <a:lstStyle/>
                    <a:p>
                      <a:r>
                        <a:rPr lang="en-US" sz="1000" dirty="0"/>
                        <a:t>Name</a:t>
                      </a:r>
                      <a:endParaRPr lang="en-CA" sz="1000" dirty="0"/>
                    </a:p>
                  </a:txBody>
                  <a:tcPr>
                    <a:solidFill>
                      <a:schemeClr val="tx1">
                        <a:lumMod val="50000"/>
                        <a:lumOff val="50000"/>
                      </a:schemeClr>
                    </a:solidFill>
                  </a:tcPr>
                </a:tc>
                <a:tc>
                  <a:txBody>
                    <a:bodyPr/>
                    <a:lstStyle/>
                    <a:p>
                      <a:r>
                        <a:rPr lang="en-US" sz="1000" dirty="0"/>
                        <a:t>Position</a:t>
                      </a:r>
                      <a:endParaRPr lang="en-CA" sz="1000" dirty="0"/>
                    </a:p>
                  </a:txBody>
                  <a:tcPr>
                    <a:solidFill>
                      <a:schemeClr val="tx1">
                        <a:lumMod val="50000"/>
                        <a:lumOff val="50000"/>
                      </a:schemeClr>
                    </a:solidFill>
                  </a:tcPr>
                </a:tc>
                <a:extLst>
                  <a:ext uri="{0D108BD9-81ED-4DB2-BD59-A6C34878D82A}">
                    <a16:rowId xmlns:a16="http://schemas.microsoft.com/office/drawing/2014/main" val="838837227"/>
                  </a:ext>
                </a:extLst>
              </a:tr>
              <a:tr h="239345">
                <a:tc>
                  <a:txBody>
                    <a:bodyPr/>
                    <a:lstStyle/>
                    <a:p>
                      <a:endParaRPr lang="en-CA" sz="1800" dirty="0"/>
                    </a:p>
                  </a:txBody>
                  <a:tcPr/>
                </a:tc>
                <a:tc>
                  <a:txBody>
                    <a:bodyPr/>
                    <a:lstStyle/>
                    <a:p>
                      <a:r>
                        <a:rPr lang="en-US" sz="1800" dirty="0"/>
                        <a:t>Head Coach</a:t>
                      </a:r>
                      <a:endParaRPr lang="en-CA" sz="1800" dirty="0"/>
                    </a:p>
                  </a:txBody>
                  <a:tcPr/>
                </a:tc>
                <a:extLst>
                  <a:ext uri="{0D108BD9-81ED-4DB2-BD59-A6C34878D82A}">
                    <a16:rowId xmlns:a16="http://schemas.microsoft.com/office/drawing/2014/main" val="1930063293"/>
                  </a:ext>
                </a:extLst>
              </a:tr>
              <a:tr h="239345">
                <a:tc>
                  <a:txBody>
                    <a:bodyPr/>
                    <a:lstStyle/>
                    <a:p>
                      <a:endParaRPr lang="en-CA" sz="1800" dirty="0"/>
                    </a:p>
                  </a:txBody>
                  <a:tcPr/>
                </a:tc>
                <a:tc>
                  <a:txBody>
                    <a:bodyPr/>
                    <a:lstStyle/>
                    <a:p>
                      <a:r>
                        <a:rPr lang="en-US" sz="1800" dirty="0"/>
                        <a:t>Assistant Coach</a:t>
                      </a:r>
                      <a:endParaRPr lang="en-CA" sz="1800" dirty="0"/>
                    </a:p>
                  </a:txBody>
                  <a:tcPr/>
                </a:tc>
                <a:extLst>
                  <a:ext uri="{0D108BD9-81ED-4DB2-BD59-A6C34878D82A}">
                    <a16:rowId xmlns:a16="http://schemas.microsoft.com/office/drawing/2014/main" val="1676035210"/>
                  </a:ext>
                </a:extLst>
              </a:tr>
              <a:tr h="239345">
                <a:tc>
                  <a:txBody>
                    <a:bodyPr/>
                    <a:lstStyle/>
                    <a:p>
                      <a:endParaRPr lang="en-CA"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Assistant Coach</a:t>
                      </a:r>
                      <a:endParaRPr lang="en-CA" sz="1800" dirty="0"/>
                    </a:p>
                  </a:txBody>
                  <a:tcPr/>
                </a:tc>
                <a:extLst>
                  <a:ext uri="{0D108BD9-81ED-4DB2-BD59-A6C34878D82A}">
                    <a16:rowId xmlns:a16="http://schemas.microsoft.com/office/drawing/2014/main" val="889000880"/>
                  </a:ext>
                </a:extLst>
              </a:tr>
              <a:tr h="239345">
                <a:tc>
                  <a:txBody>
                    <a:bodyPr/>
                    <a:lstStyle/>
                    <a:p>
                      <a:endParaRPr lang="en-CA"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Assistant Coach</a:t>
                      </a:r>
                      <a:endParaRPr lang="en-CA" sz="1800" dirty="0"/>
                    </a:p>
                  </a:txBody>
                  <a:tcPr/>
                </a:tc>
                <a:extLst>
                  <a:ext uri="{0D108BD9-81ED-4DB2-BD59-A6C34878D82A}">
                    <a16:rowId xmlns:a16="http://schemas.microsoft.com/office/drawing/2014/main" val="2422270754"/>
                  </a:ext>
                </a:extLst>
              </a:tr>
              <a:tr h="239345">
                <a:tc>
                  <a:txBody>
                    <a:bodyPr/>
                    <a:lstStyle/>
                    <a:p>
                      <a:endParaRPr lang="en-CA"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Assistant Coach</a:t>
                      </a:r>
                      <a:endParaRPr lang="en-CA" sz="1800" dirty="0"/>
                    </a:p>
                  </a:txBody>
                  <a:tcPr/>
                </a:tc>
                <a:extLst>
                  <a:ext uri="{0D108BD9-81ED-4DB2-BD59-A6C34878D82A}">
                    <a16:rowId xmlns:a16="http://schemas.microsoft.com/office/drawing/2014/main" val="2834564179"/>
                  </a:ext>
                </a:extLst>
              </a:tr>
              <a:tr h="239345">
                <a:tc>
                  <a:txBody>
                    <a:bodyPr/>
                    <a:lstStyle/>
                    <a:p>
                      <a:endParaRPr lang="en-CA" sz="1800" dirty="0"/>
                    </a:p>
                  </a:txBody>
                  <a:tcPr/>
                </a:tc>
                <a:tc>
                  <a:txBody>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Team Manager</a:t>
                      </a:r>
                      <a:endParaRPr lang="en-CA" sz="1800" dirty="0"/>
                    </a:p>
                  </a:txBody>
                  <a:tcPr/>
                </a:tc>
                <a:extLst>
                  <a:ext uri="{0D108BD9-81ED-4DB2-BD59-A6C34878D82A}">
                    <a16:rowId xmlns:a16="http://schemas.microsoft.com/office/drawing/2014/main" val="385523845"/>
                  </a:ext>
                </a:extLst>
              </a:tr>
            </a:tbl>
          </a:graphicData>
        </a:graphic>
      </p:graphicFrame>
      <p:graphicFrame>
        <p:nvGraphicFramePr>
          <p:cNvPr id="11" name="Table 10">
            <a:extLst>
              <a:ext uri="{FF2B5EF4-FFF2-40B4-BE49-F238E27FC236}">
                <a16:creationId xmlns:a16="http://schemas.microsoft.com/office/drawing/2014/main" id="{BE7A287A-D795-4D68-AE00-0C2E0BC90970}"/>
              </a:ext>
            </a:extLst>
          </p:cNvPr>
          <p:cNvGraphicFramePr>
            <a:graphicFrameLocks noGrp="1"/>
          </p:cNvGraphicFramePr>
          <p:nvPr>
            <p:extLst>
              <p:ext uri="{D42A27DB-BD31-4B8C-83A1-F6EECF244321}">
                <p14:modId xmlns:p14="http://schemas.microsoft.com/office/powerpoint/2010/main" val="2963710329"/>
              </p:ext>
            </p:extLst>
          </p:nvPr>
        </p:nvGraphicFramePr>
        <p:xfrm>
          <a:off x="3844029" y="2381776"/>
          <a:ext cx="2914824" cy="1714500"/>
        </p:xfrm>
        <a:graphic>
          <a:graphicData uri="http://schemas.openxmlformats.org/drawingml/2006/table">
            <a:tbl>
              <a:tblPr firstRow="1" bandRow="1">
                <a:tableStyleId>{073A0DAA-6AF3-43AB-8588-CEC1D06C72B9}</a:tableStyleId>
              </a:tblPr>
              <a:tblGrid>
                <a:gridCol w="595382">
                  <a:extLst>
                    <a:ext uri="{9D8B030D-6E8A-4147-A177-3AD203B41FA5}">
                      <a16:colId xmlns:a16="http://schemas.microsoft.com/office/drawing/2014/main" val="156448555"/>
                    </a:ext>
                  </a:extLst>
                </a:gridCol>
                <a:gridCol w="2319442">
                  <a:extLst>
                    <a:ext uri="{9D8B030D-6E8A-4147-A177-3AD203B41FA5}">
                      <a16:colId xmlns:a16="http://schemas.microsoft.com/office/drawing/2014/main" val="791477760"/>
                    </a:ext>
                  </a:extLst>
                </a:gridCol>
              </a:tblGrid>
              <a:tr h="239345">
                <a:tc>
                  <a:txBody>
                    <a:bodyPr/>
                    <a:lstStyle/>
                    <a:p>
                      <a:r>
                        <a:rPr lang="en-US" sz="1050" dirty="0"/>
                        <a:t>#</a:t>
                      </a:r>
                      <a:endParaRPr lang="en-CA" sz="1050" dirty="0"/>
                    </a:p>
                  </a:txBody>
                  <a:tcPr/>
                </a:tc>
                <a:tc>
                  <a:txBody>
                    <a:bodyPr/>
                    <a:lstStyle/>
                    <a:p>
                      <a:r>
                        <a:rPr lang="en-US" sz="1050" dirty="0"/>
                        <a:t>Player Name</a:t>
                      </a:r>
                      <a:endParaRPr lang="en-CA" sz="1050" dirty="0"/>
                    </a:p>
                  </a:txBody>
                  <a:tcPr/>
                </a:tc>
                <a:extLst>
                  <a:ext uri="{0D108BD9-81ED-4DB2-BD59-A6C34878D82A}">
                    <a16:rowId xmlns:a16="http://schemas.microsoft.com/office/drawing/2014/main" val="2702079507"/>
                  </a:ext>
                </a:extLst>
              </a:tr>
              <a:tr h="239345">
                <a:tc>
                  <a:txBody>
                    <a:bodyPr/>
                    <a:lstStyle/>
                    <a:p>
                      <a:pPr algn="ctr"/>
                      <a:r>
                        <a:rPr lang="en-US" sz="1800" b="0" dirty="0"/>
                        <a:t>7</a:t>
                      </a:r>
                      <a:endParaRPr lang="en-CA" sz="1800" b="0" dirty="0"/>
                    </a:p>
                  </a:txBody>
                  <a:tcPr/>
                </a:tc>
                <a:tc>
                  <a:txBody>
                    <a:bodyPr/>
                    <a:lstStyle/>
                    <a:p>
                      <a:endParaRPr lang="en-CA" sz="1800" b="0" dirty="0"/>
                    </a:p>
                  </a:txBody>
                  <a:tcPr/>
                </a:tc>
                <a:extLst>
                  <a:ext uri="{0D108BD9-81ED-4DB2-BD59-A6C34878D82A}">
                    <a16:rowId xmlns:a16="http://schemas.microsoft.com/office/drawing/2014/main" val="3594093188"/>
                  </a:ext>
                </a:extLst>
              </a:tr>
              <a:tr h="239345">
                <a:tc>
                  <a:txBody>
                    <a:bodyPr/>
                    <a:lstStyle/>
                    <a:p>
                      <a:pPr algn="ctr"/>
                      <a:r>
                        <a:rPr lang="en-US" sz="1800" b="0" dirty="0"/>
                        <a:t>9</a:t>
                      </a:r>
                      <a:endParaRPr lang="en-CA" sz="1800" b="0" dirty="0"/>
                    </a:p>
                  </a:txBody>
                  <a:tcPr/>
                </a:tc>
                <a:tc>
                  <a:txBody>
                    <a:bodyPr/>
                    <a:lstStyle/>
                    <a:p>
                      <a:endParaRPr lang="en-CA" sz="1800" b="0" dirty="0"/>
                    </a:p>
                  </a:txBody>
                  <a:tcPr/>
                </a:tc>
                <a:extLst>
                  <a:ext uri="{0D108BD9-81ED-4DB2-BD59-A6C34878D82A}">
                    <a16:rowId xmlns:a16="http://schemas.microsoft.com/office/drawing/2014/main" val="40859169"/>
                  </a:ext>
                </a:extLst>
              </a:tr>
              <a:tr h="239345">
                <a:tc>
                  <a:txBody>
                    <a:bodyPr/>
                    <a:lstStyle/>
                    <a:p>
                      <a:pPr algn="ctr"/>
                      <a:r>
                        <a:rPr lang="en-US" sz="1800" b="0" dirty="0"/>
                        <a:t>11</a:t>
                      </a:r>
                      <a:endParaRPr lang="en-CA" sz="1800" b="0" dirty="0"/>
                    </a:p>
                  </a:txBody>
                  <a:tcPr/>
                </a:tc>
                <a:tc>
                  <a:txBody>
                    <a:bodyPr/>
                    <a:lstStyle/>
                    <a:p>
                      <a:endParaRPr lang="en-CA" sz="1800" b="0" dirty="0"/>
                    </a:p>
                  </a:txBody>
                  <a:tcPr/>
                </a:tc>
                <a:extLst>
                  <a:ext uri="{0D108BD9-81ED-4DB2-BD59-A6C34878D82A}">
                    <a16:rowId xmlns:a16="http://schemas.microsoft.com/office/drawing/2014/main" val="2119821815"/>
                  </a:ext>
                </a:extLst>
              </a:tr>
              <a:tr h="239345">
                <a:tc>
                  <a:txBody>
                    <a:bodyPr/>
                    <a:lstStyle/>
                    <a:p>
                      <a:pPr algn="ctr"/>
                      <a:r>
                        <a:rPr lang="en-US" sz="1800" b="0" dirty="0"/>
                        <a:t>14</a:t>
                      </a:r>
                      <a:endParaRPr lang="en-CA" sz="1800" b="0" dirty="0"/>
                    </a:p>
                  </a:txBody>
                  <a:tcPr/>
                </a:tc>
                <a:tc>
                  <a:txBody>
                    <a:bodyPr/>
                    <a:lstStyle/>
                    <a:p>
                      <a:endParaRPr lang="en-CA" sz="1800" b="0" dirty="0"/>
                    </a:p>
                  </a:txBody>
                  <a:tcPr/>
                </a:tc>
                <a:extLst>
                  <a:ext uri="{0D108BD9-81ED-4DB2-BD59-A6C34878D82A}">
                    <a16:rowId xmlns:a16="http://schemas.microsoft.com/office/drawing/2014/main" val="2708212635"/>
                  </a:ext>
                </a:extLst>
              </a:tr>
            </a:tbl>
          </a:graphicData>
        </a:graphic>
      </p:graphicFrame>
      <p:sp>
        <p:nvSpPr>
          <p:cNvPr id="12" name="TextBox 11">
            <a:extLst>
              <a:ext uri="{FF2B5EF4-FFF2-40B4-BE49-F238E27FC236}">
                <a16:creationId xmlns:a16="http://schemas.microsoft.com/office/drawing/2014/main" id="{498D3F3A-FF3C-4141-93C6-5ADE90255985}"/>
              </a:ext>
            </a:extLst>
          </p:cNvPr>
          <p:cNvSpPr txBox="1"/>
          <p:nvPr/>
        </p:nvSpPr>
        <p:spPr>
          <a:xfrm>
            <a:off x="399183" y="1915792"/>
            <a:ext cx="2521528" cy="461665"/>
          </a:xfrm>
          <a:prstGeom prst="rect">
            <a:avLst/>
          </a:prstGeom>
          <a:noFill/>
        </p:spPr>
        <p:txBody>
          <a:bodyPr wrap="square" rtlCol="0">
            <a:spAutoFit/>
          </a:bodyPr>
          <a:lstStyle/>
          <a:p>
            <a:r>
              <a:rPr lang="en-US" sz="2400" i="1" dirty="0"/>
              <a:t>Forwards</a:t>
            </a:r>
            <a:endParaRPr lang="en-CA" sz="2400" i="1" dirty="0"/>
          </a:p>
        </p:txBody>
      </p:sp>
      <p:sp>
        <p:nvSpPr>
          <p:cNvPr id="13" name="TextBox 12">
            <a:extLst>
              <a:ext uri="{FF2B5EF4-FFF2-40B4-BE49-F238E27FC236}">
                <a16:creationId xmlns:a16="http://schemas.microsoft.com/office/drawing/2014/main" id="{F8E983EE-63E4-45B9-979E-CBD2E09D4C37}"/>
              </a:ext>
            </a:extLst>
          </p:cNvPr>
          <p:cNvSpPr txBox="1"/>
          <p:nvPr/>
        </p:nvSpPr>
        <p:spPr>
          <a:xfrm>
            <a:off x="3844029" y="1928878"/>
            <a:ext cx="2521528" cy="461665"/>
          </a:xfrm>
          <a:prstGeom prst="rect">
            <a:avLst/>
          </a:prstGeom>
          <a:noFill/>
        </p:spPr>
        <p:txBody>
          <a:bodyPr wrap="square" rtlCol="0">
            <a:spAutoFit/>
          </a:bodyPr>
          <a:lstStyle/>
          <a:p>
            <a:r>
              <a:rPr lang="en-US" sz="2400" i="1" dirty="0"/>
              <a:t>Defense</a:t>
            </a:r>
            <a:endParaRPr lang="en-CA" sz="2400" i="1" dirty="0"/>
          </a:p>
        </p:txBody>
      </p:sp>
      <p:graphicFrame>
        <p:nvGraphicFramePr>
          <p:cNvPr id="14" name="Table 13">
            <a:extLst>
              <a:ext uri="{FF2B5EF4-FFF2-40B4-BE49-F238E27FC236}">
                <a16:creationId xmlns:a16="http://schemas.microsoft.com/office/drawing/2014/main" id="{564CA423-A521-4647-B700-F76152C8E2B3}"/>
              </a:ext>
            </a:extLst>
          </p:cNvPr>
          <p:cNvGraphicFramePr>
            <a:graphicFrameLocks noGrp="1"/>
          </p:cNvGraphicFramePr>
          <p:nvPr>
            <p:extLst>
              <p:ext uri="{D42A27DB-BD31-4B8C-83A1-F6EECF244321}">
                <p14:modId xmlns:p14="http://schemas.microsoft.com/office/powerpoint/2010/main" val="3779536295"/>
              </p:ext>
            </p:extLst>
          </p:nvPr>
        </p:nvGraphicFramePr>
        <p:xfrm>
          <a:off x="3844028" y="4842285"/>
          <a:ext cx="2914824" cy="617220"/>
        </p:xfrm>
        <a:graphic>
          <a:graphicData uri="http://schemas.openxmlformats.org/drawingml/2006/table">
            <a:tbl>
              <a:tblPr firstRow="1" bandRow="1">
                <a:tableStyleId>{073A0DAA-6AF3-43AB-8588-CEC1D06C72B9}</a:tableStyleId>
              </a:tblPr>
              <a:tblGrid>
                <a:gridCol w="595382">
                  <a:extLst>
                    <a:ext uri="{9D8B030D-6E8A-4147-A177-3AD203B41FA5}">
                      <a16:colId xmlns:a16="http://schemas.microsoft.com/office/drawing/2014/main" val="156448555"/>
                    </a:ext>
                  </a:extLst>
                </a:gridCol>
                <a:gridCol w="2319442">
                  <a:extLst>
                    <a:ext uri="{9D8B030D-6E8A-4147-A177-3AD203B41FA5}">
                      <a16:colId xmlns:a16="http://schemas.microsoft.com/office/drawing/2014/main" val="791477760"/>
                    </a:ext>
                  </a:extLst>
                </a:gridCol>
              </a:tblGrid>
              <a:tr h="239345">
                <a:tc>
                  <a:txBody>
                    <a:bodyPr/>
                    <a:lstStyle/>
                    <a:p>
                      <a:r>
                        <a:rPr lang="en-US" sz="1050" dirty="0"/>
                        <a:t>#</a:t>
                      </a:r>
                      <a:endParaRPr lang="en-CA" sz="1050" dirty="0"/>
                    </a:p>
                  </a:txBody>
                  <a:tcPr/>
                </a:tc>
                <a:tc>
                  <a:txBody>
                    <a:bodyPr/>
                    <a:lstStyle/>
                    <a:p>
                      <a:r>
                        <a:rPr lang="en-US" sz="1050" dirty="0"/>
                        <a:t>Player Name</a:t>
                      </a:r>
                      <a:endParaRPr lang="en-CA" sz="1050" dirty="0"/>
                    </a:p>
                  </a:txBody>
                  <a:tcPr/>
                </a:tc>
                <a:extLst>
                  <a:ext uri="{0D108BD9-81ED-4DB2-BD59-A6C34878D82A}">
                    <a16:rowId xmlns:a16="http://schemas.microsoft.com/office/drawing/2014/main" val="2702079507"/>
                  </a:ext>
                </a:extLst>
              </a:tr>
              <a:tr h="239345">
                <a:tc>
                  <a:txBody>
                    <a:bodyPr/>
                    <a:lstStyle/>
                    <a:p>
                      <a:pPr algn="ctr"/>
                      <a:r>
                        <a:rPr lang="en-US" sz="1800" b="0" dirty="0"/>
                        <a:t>31</a:t>
                      </a:r>
                      <a:endParaRPr lang="en-CA" sz="1800" b="0" dirty="0"/>
                    </a:p>
                  </a:txBody>
                  <a:tcPr/>
                </a:tc>
                <a:tc>
                  <a:txBody>
                    <a:bodyPr/>
                    <a:lstStyle/>
                    <a:p>
                      <a:endParaRPr lang="en-CA" sz="1800" b="0" dirty="0"/>
                    </a:p>
                  </a:txBody>
                  <a:tcPr/>
                </a:tc>
                <a:extLst>
                  <a:ext uri="{0D108BD9-81ED-4DB2-BD59-A6C34878D82A}">
                    <a16:rowId xmlns:a16="http://schemas.microsoft.com/office/drawing/2014/main" val="3594093188"/>
                  </a:ext>
                </a:extLst>
              </a:tr>
            </a:tbl>
          </a:graphicData>
        </a:graphic>
      </p:graphicFrame>
      <p:sp>
        <p:nvSpPr>
          <p:cNvPr id="15" name="TextBox 14">
            <a:extLst>
              <a:ext uri="{FF2B5EF4-FFF2-40B4-BE49-F238E27FC236}">
                <a16:creationId xmlns:a16="http://schemas.microsoft.com/office/drawing/2014/main" id="{C4C3973E-0D64-498F-989A-F101777AA163}"/>
              </a:ext>
            </a:extLst>
          </p:cNvPr>
          <p:cNvSpPr txBox="1"/>
          <p:nvPr/>
        </p:nvSpPr>
        <p:spPr>
          <a:xfrm>
            <a:off x="3844028" y="4380620"/>
            <a:ext cx="2521528" cy="461665"/>
          </a:xfrm>
          <a:prstGeom prst="rect">
            <a:avLst/>
          </a:prstGeom>
          <a:noFill/>
        </p:spPr>
        <p:txBody>
          <a:bodyPr wrap="square" rtlCol="0">
            <a:spAutoFit/>
          </a:bodyPr>
          <a:lstStyle/>
          <a:p>
            <a:r>
              <a:rPr lang="en-US" sz="2400" i="1" dirty="0"/>
              <a:t>Goalies</a:t>
            </a:r>
            <a:endParaRPr lang="en-CA" sz="2400" i="1" dirty="0"/>
          </a:p>
        </p:txBody>
      </p:sp>
      <p:sp>
        <p:nvSpPr>
          <p:cNvPr id="16" name="TextBox 15">
            <a:extLst>
              <a:ext uri="{FF2B5EF4-FFF2-40B4-BE49-F238E27FC236}">
                <a16:creationId xmlns:a16="http://schemas.microsoft.com/office/drawing/2014/main" id="{75795860-CB36-495C-947A-4841A5E288EC}"/>
              </a:ext>
            </a:extLst>
          </p:cNvPr>
          <p:cNvSpPr txBox="1"/>
          <p:nvPr/>
        </p:nvSpPr>
        <p:spPr>
          <a:xfrm>
            <a:off x="7288876" y="1924559"/>
            <a:ext cx="2521528" cy="461665"/>
          </a:xfrm>
          <a:prstGeom prst="rect">
            <a:avLst/>
          </a:prstGeom>
          <a:noFill/>
        </p:spPr>
        <p:txBody>
          <a:bodyPr wrap="square" rtlCol="0">
            <a:spAutoFit/>
          </a:bodyPr>
          <a:lstStyle/>
          <a:p>
            <a:r>
              <a:rPr lang="en-US" sz="2400" i="1" dirty="0"/>
              <a:t>Staff</a:t>
            </a:r>
            <a:endParaRPr lang="en-CA" sz="2400" i="1" dirty="0"/>
          </a:p>
        </p:txBody>
      </p:sp>
      <p:pic>
        <p:nvPicPr>
          <p:cNvPr id="17" name="Picture 16">
            <a:extLst>
              <a:ext uri="{FF2B5EF4-FFF2-40B4-BE49-F238E27FC236}">
                <a16:creationId xmlns:a16="http://schemas.microsoft.com/office/drawing/2014/main" id="{7FA961E8-D84C-455B-A2B2-52D5493E97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19933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Hockey Development Doesn’t Stop at Rink</a:t>
            </a:r>
            <a:endParaRPr lang="en-CA" sz="3600" dirty="0">
              <a:solidFill>
                <a:schemeClr val="bg1"/>
              </a:solidFill>
            </a:endParaRPr>
          </a:p>
        </p:txBody>
      </p:sp>
      <p:sp>
        <p:nvSpPr>
          <p:cNvPr id="2" name="Rectangle 1">
            <a:extLst>
              <a:ext uri="{FF2B5EF4-FFF2-40B4-BE49-F238E27FC236}">
                <a16:creationId xmlns:a16="http://schemas.microsoft.com/office/drawing/2014/main" id="{F278BB25-950D-40FF-B9F1-038B873F1268}"/>
              </a:ext>
            </a:extLst>
          </p:cNvPr>
          <p:cNvSpPr/>
          <p:nvPr/>
        </p:nvSpPr>
        <p:spPr>
          <a:xfrm>
            <a:off x="415981" y="2001098"/>
            <a:ext cx="11122084" cy="1477328"/>
          </a:xfrm>
          <a:prstGeom prst="rect">
            <a:avLst/>
          </a:prstGeom>
        </p:spPr>
        <p:txBody>
          <a:bodyPr wrap="square">
            <a:spAutoFit/>
          </a:bodyPr>
          <a:lstStyle/>
          <a:p>
            <a:r>
              <a:rPr lang="en-CA" dirty="0">
                <a:solidFill>
                  <a:srgbClr val="000000"/>
                </a:solidFill>
                <a:ea typeface="Times New Roman" panose="02020603050405020304" pitchFamily="18" charset="0"/>
              </a:rPr>
              <a:t>While most of our hockey development happens on ice there is still a lot that can be done to improve your overall health and athletic skills off-ice. By performing basic strength training, yoga stretching, and specific off-ice training you can improve your overall athletic performance, lower your chances of injury, and become a better overall hockey player. Below are a list of activities that you can perform when away from the rink. Ask coaches for more information on each of these and for other training activities you can do outside the rink.</a:t>
            </a:r>
          </a:p>
        </p:txBody>
      </p:sp>
      <p:graphicFrame>
        <p:nvGraphicFramePr>
          <p:cNvPr id="3" name="Table 2">
            <a:extLst>
              <a:ext uri="{FF2B5EF4-FFF2-40B4-BE49-F238E27FC236}">
                <a16:creationId xmlns:a16="http://schemas.microsoft.com/office/drawing/2014/main" id="{435630A0-2AFA-4D33-B5D5-7CAEC041E39B}"/>
              </a:ext>
            </a:extLst>
          </p:cNvPr>
          <p:cNvGraphicFramePr>
            <a:graphicFrameLocks noGrp="1"/>
          </p:cNvGraphicFramePr>
          <p:nvPr>
            <p:extLst>
              <p:ext uri="{D42A27DB-BD31-4B8C-83A1-F6EECF244321}">
                <p14:modId xmlns:p14="http://schemas.microsoft.com/office/powerpoint/2010/main" val="2045679636"/>
              </p:ext>
            </p:extLst>
          </p:nvPr>
        </p:nvGraphicFramePr>
        <p:xfrm>
          <a:off x="415981" y="3770437"/>
          <a:ext cx="11122088" cy="1463040"/>
        </p:xfrm>
        <a:graphic>
          <a:graphicData uri="http://schemas.openxmlformats.org/drawingml/2006/table">
            <a:tbl>
              <a:tblPr firstRow="1" bandRow="1">
                <a:tableStyleId>{073A0DAA-6AF3-43AB-8588-CEC1D06C72B9}</a:tableStyleId>
              </a:tblPr>
              <a:tblGrid>
                <a:gridCol w="2780522">
                  <a:extLst>
                    <a:ext uri="{9D8B030D-6E8A-4147-A177-3AD203B41FA5}">
                      <a16:colId xmlns:a16="http://schemas.microsoft.com/office/drawing/2014/main" val="2919277682"/>
                    </a:ext>
                  </a:extLst>
                </a:gridCol>
                <a:gridCol w="2780522">
                  <a:extLst>
                    <a:ext uri="{9D8B030D-6E8A-4147-A177-3AD203B41FA5}">
                      <a16:colId xmlns:a16="http://schemas.microsoft.com/office/drawing/2014/main" val="1379829208"/>
                    </a:ext>
                  </a:extLst>
                </a:gridCol>
                <a:gridCol w="2780522">
                  <a:extLst>
                    <a:ext uri="{9D8B030D-6E8A-4147-A177-3AD203B41FA5}">
                      <a16:colId xmlns:a16="http://schemas.microsoft.com/office/drawing/2014/main" val="659283750"/>
                    </a:ext>
                  </a:extLst>
                </a:gridCol>
                <a:gridCol w="2780522">
                  <a:extLst>
                    <a:ext uri="{9D8B030D-6E8A-4147-A177-3AD203B41FA5}">
                      <a16:colId xmlns:a16="http://schemas.microsoft.com/office/drawing/2014/main" val="4104691252"/>
                    </a:ext>
                  </a:extLst>
                </a:gridCol>
              </a:tblGrid>
              <a:tr h="334892">
                <a:tc>
                  <a:txBody>
                    <a:bodyPr/>
                    <a:lstStyle/>
                    <a:p>
                      <a:pPr algn="ctr"/>
                      <a:r>
                        <a:rPr lang="en-US" dirty="0"/>
                        <a:t>Stretching</a:t>
                      </a:r>
                      <a:endParaRPr lang="en-CA" dirty="0"/>
                    </a:p>
                  </a:txBody>
                  <a:tcPr/>
                </a:tc>
                <a:tc gridSpan="2">
                  <a:txBody>
                    <a:bodyPr/>
                    <a:lstStyle/>
                    <a:p>
                      <a:pPr algn="ctr"/>
                      <a:r>
                        <a:rPr lang="en-US" dirty="0"/>
                        <a:t>Basic Strength Building</a:t>
                      </a:r>
                      <a:endParaRPr lang="en-CA" dirty="0"/>
                    </a:p>
                  </a:txBody>
                  <a:tcPr/>
                </a:tc>
                <a:tc hMerge="1">
                  <a:txBody>
                    <a:bodyPr/>
                    <a:lstStyle/>
                    <a:p>
                      <a:endParaRPr lang="en-CA" dirty="0"/>
                    </a:p>
                  </a:txBody>
                  <a:tcPr/>
                </a:tc>
                <a:tc>
                  <a:txBody>
                    <a:bodyPr/>
                    <a:lstStyle/>
                    <a:p>
                      <a:pPr algn="ctr"/>
                      <a:r>
                        <a:rPr lang="en-US" dirty="0"/>
                        <a:t>Dryland Hockey Skills</a:t>
                      </a:r>
                      <a:endParaRPr lang="en-CA" dirty="0"/>
                    </a:p>
                  </a:txBody>
                  <a:tcPr/>
                </a:tc>
                <a:extLst>
                  <a:ext uri="{0D108BD9-81ED-4DB2-BD59-A6C34878D82A}">
                    <a16:rowId xmlns:a16="http://schemas.microsoft.com/office/drawing/2014/main" val="2176491037"/>
                  </a:ext>
                </a:extLst>
              </a:tr>
              <a:tr h="334892">
                <a:tc>
                  <a:txBody>
                    <a:bodyPr/>
                    <a:lstStyle/>
                    <a:p>
                      <a:r>
                        <a:rPr lang="en-US" dirty="0"/>
                        <a:t>All pre-game stretching</a:t>
                      </a:r>
                      <a:endParaRPr lang="en-CA" dirty="0"/>
                    </a:p>
                  </a:txBody>
                  <a:tcPr/>
                </a:tc>
                <a:tc>
                  <a:txBody>
                    <a:bodyPr/>
                    <a:lstStyle/>
                    <a:p>
                      <a:r>
                        <a:rPr lang="en-US" dirty="0"/>
                        <a:t>Push-ups</a:t>
                      </a:r>
                      <a:endParaRPr lang="en-CA" dirty="0"/>
                    </a:p>
                  </a:txBody>
                  <a:tcPr/>
                </a:tc>
                <a:tc>
                  <a:txBody>
                    <a:bodyPr/>
                    <a:lstStyle/>
                    <a:p>
                      <a:r>
                        <a:rPr lang="en-US" dirty="0"/>
                        <a:t>Wall Sits</a:t>
                      </a:r>
                      <a:endParaRPr lang="en-CA" dirty="0"/>
                    </a:p>
                  </a:txBody>
                  <a:tcPr/>
                </a:tc>
                <a:tc>
                  <a:txBody>
                    <a:bodyPr/>
                    <a:lstStyle/>
                    <a:p>
                      <a:r>
                        <a:rPr lang="en-US" dirty="0"/>
                        <a:t>Golf Ball Stick Handling</a:t>
                      </a:r>
                      <a:endParaRPr lang="en-CA" dirty="0"/>
                    </a:p>
                  </a:txBody>
                  <a:tcPr/>
                </a:tc>
                <a:extLst>
                  <a:ext uri="{0D108BD9-81ED-4DB2-BD59-A6C34878D82A}">
                    <a16:rowId xmlns:a16="http://schemas.microsoft.com/office/drawing/2014/main" val="3490024622"/>
                  </a:ext>
                </a:extLst>
              </a:tr>
              <a:tr h="334892">
                <a:tc>
                  <a:txBody>
                    <a:bodyPr/>
                    <a:lstStyle/>
                    <a:p>
                      <a:r>
                        <a:rPr lang="en-US" dirty="0"/>
                        <a:t>Any yoga</a:t>
                      </a:r>
                      <a:endParaRPr lang="en-CA" dirty="0"/>
                    </a:p>
                  </a:txBody>
                  <a:tcPr/>
                </a:tc>
                <a:tc>
                  <a:txBody>
                    <a:bodyPr/>
                    <a:lstStyle/>
                    <a:p>
                      <a:r>
                        <a:rPr lang="en-US" dirty="0"/>
                        <a:t>Planking</a:t>
                      </a:r>
                      <a:endParaRPr lang="en-CA" dirty="0"/>
                    </a:p>
                  </a:txBody>
                  <a:tcPr/>
                </a:tc>
                <a:tc>
                  <a:txBody>
                    <a:bodyPr/>
                    <a:lstStyle/>
                    <a:p>
                      <a:r>
                        <a:rPr lang="en-US" dirty="0"/>
                        <a:t>Forearm &amp; Wrist Rolls</a:t>
                      </a:r>
                      <a:endParaRPr lang="en-CA" dirty="0"/>
                    </a:p>
                  </a:txBody>
                  <a:tcPr/>
                </a:tc>
                <a:tc>
                  <a:txBody>
                    <a:bodyPr/>
                    <a:lstStyle/>
                    <a:p>
                      <a:r>
                        <a:rPr lang="en-US" dirty="0"/>
                        <a:t>Shooting</a:t>
                      </a:r>
                      <a:endParaRPr lang="en-CA" dirty="0"/>
                    </a:p>
                  </a:txBody>
                  <a:tcPr/>
                </a:tc>
                <a:extLst>
                  <a:ext uri="{0D108BD9-81ED-4DB2-BD59-A6C34878D82A}">
                    <a16:rowId xmlns:a16="http://schemas.microsoft.com/office/drawing/2014/main" val="1587411732"/>
                  </a:ext>
                </a:extLst>
              </a:tr>
              <a:tr h="334892">
                <a:tc>
                  <a:txBody>
                    <a:bodyPr/>
                    <a:lstStyle/>
                    <a:p>
                      <a:r>
                        <a:rPr lang="en-US" sz="1400" dirty="0"/>
                        <a:t>Google Hockey Canada Stretching</a:t>
                      </a:r>
                      <a:endParaRPr lang="en-CA" sz="1400" dirty="0"/>
                    </a:p>
                  </a:txBody>
                  <a:tcPr/>
                </a:tc>
                <a:tc>
                  <a:txBody>
                    <a:bodyPr/>
                    <a:lstStyle/>
                    <a:p>
                      <a:r>
                        <a:rPr lang="en-US" dirty="0"/>
                        <a:t>Squats (1 &amp; 2 leg)</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Running Stairs</a:t>
                      </a:r>
                      <a:endParaRPr lang="en-CA" dirty="0"/>
                    </a:p>
                  </a:txBody>
                  <a:tcPr/>
                </a:tc>
                <a:tc>
                  <a:txBody>
                    <a:bodyPr/>
                    <a:lstStyle/>
                    <a:p>
                      <a:r>
                        <a:rPr lang="en-US" dirty="0"/>
                        <a:t>Ladder</a:t>
                      </a:r>
                      <a:endParaRPr lang="en-CA" dirty="0"/>
                    </a:p>
                  </a:txBody>
                  <a:tcPr/>
                </a:tc>
                <a:extLst>
                  <a:ext uri="{0D108BD9-81ED-4DB2-BD59-A6C34878D82A}">
                    <a16:rowId xmlns:a16="http://schemas.microsoft.com/office/drawing/2014/main" val="14674749"/>
                  </a:ext>
                </a:extLst>
              </a:tr>
            </a:tbl>
          </a:graphicData>
        </a:graphic>
      </p:graphicFrame>
      <p:pic>
        <p:nvPicPr>
          <p:cNvPr id="10" name="Picture 9">
            <a:extLst>
              <a:ext uri="{FF2B5EF4-FFF2-40B4-BE49-F238E27FC236}">
                <a16:creationId xmlns:a16="http://schemas.microsoft.com/office/drawing/2014/main" id="{957539F1-7BDD-4A77-A338-932C9EAA2445}"/>
              </a:ext>
            </a:extLst>
          </p:cNvPr>
          <p:cNvPicPr>
            <a:picLocks noChangeAspect="1"/>
          </p:cNvPicPr>
          <p:nvPr/>
        </p:nvPicPr>
        <p:blipFill>
          <a:blip r:embed="rId2"/>
          <a:stretch>
            <a:fillRect/>
          </a:stretch>
        </p:blipFill>
        <p:spPr>
          <a:xfrm>
            <a:off x="1238941" y="5420679"/>
            <a:ext cx="3355571" cy="1178362"/>
          </a:xfrm>
          <a:prstGeom prst="rect">
            <a:avLst/>
          </a:prstGeom>
        </p:spPr>
      </p:pic>
      <p:pic>
        <p:nvPicPr>
          <p:cNvPr id="1026" name="Picture 2" descr="Image result for wrist roll for hockey">
            <a:extLst>
              <a:ext uri="{FF2B5EF4-FFF2-40B4-BE49-F238E27FC236}">
                <a16:creationId xmlns:a16="http://schemas.microsoft.com/office/drawing/2014/main" id="{013ADE0A-F77A-4046-B782-81F168F9F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5640" y="5631241"/>
            <a:ext cx="1514475" cy="7572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quats">
            <a:extLst>
              <a:ext uri="{FF2B5EF4-FFF2-40B4-BE49-F238E27FC236}">
                <a16:creationId xmlns:a16="http://schemas.microsoft.com/office/drawing/2014/main" id="{E852733D-709F-42D6-9D78-CBAFBA129A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0748" y="5535262"/>
            <a:ext cx="1658303" cy="94919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128FF062-EDDA-4B1C-86B3-E50AFFFBD542}"/>
              </a:ext>
            </a:extLst>
          </p:cNvPr>
          <p:cNvSpPr txBox="1"/>
          <p:nvPr/>
        </p:nvSpPr>
        <p:spPr>
          <a:xfrm>
            <a:off x="2064327" y="848139"/>
            <a:ext cx="8063345" cy="400110"/>
          </a:xfrm>
          <a:prstGeom prst="rect">
            <a:avLst/>
          </a:prstGeom>
          <a:noFill/>
        </p:spPr>
        <p:txBody>
          <a:bodyPr wrap="square" rtlCol="0">
            <a:spAutoFit/>
          </a:bodyPr>
          <a:lstStyle/>
          <a:p>
            <a:r>
              <a:rPr lang="en-CA" sz="2000">
                <a:solidFill>
                  <a:schemeClr val="bg1"/>
                </a:solidFill>
              </a:rPr>
              <a:t>RAIDERS U13 Team 1 2023-2024 Team Guide</a:t>
            </a:r>
            <a:endParaRPr lang="en-CA" sz="2000" dirty="0">
              <a:solidFill>
                <a:schemeClr val="bg1"/>
              </a:solidFill>
            </a:endParaRPr>
          </a:p>
        </p:txBody>
      </p:sp>
      <p:pic>
        <p:nvPicPr>
          <p:cNvPr id="13" name="Picture 12">
            <a:extLst>
              <a:ext uri="{FF2B5EF4-FFF2-40B4-BE49-F238E27FC236}">
                <a16:creationId xmlns:a16="http://schemas.microsoft.com/office/drawing/2014/main" id="{E409A1A6-A5D1-49F2-93A8-076B2915A4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1974313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955956"/>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0058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1</a:t>
            </a:r>
            <a:r>
              <a:rPr lang="en-US" sz="3600" baseline="30000" dirty="0">
                <a:solidFill>
                  <a:schemeClr val="bg1"/>
                </a:solidFill>
              </a:rPr>
              <a:t>st</a:t>
            </a:r>
            <a:r>
              <a:rPr lang="en-US" sz="3600" dirty="0">
                <a:solidFill>
                  <a:schemeClr val="bg1"/>
                </a:solidFill>
              </a:rPr>
              <a:t> Half Captains Vote Card</a:t>
            </a:r>
            <a:endParaRPr lang="en-CA" sz="3600" dirty="0">
              <a:solidFill>
                <a:schemeClr val="bg1"/>
              </a:solidFill>
            </a:endParaRPr>
          </a:p>
        </p:txBody>
      </p:sp>
      <p:sp>
        <p:nvSpPr>
          <p:cNvPr id="2" name="Rectangle 1">
            <a:extLst>
              <a:ext uri="{FF2B5EF4-FFF2-40B4-BE49-F238E27FC236}">
                <a16:creationId xmlns:a16="http://schemas.microsoft.com/office/drawing/2014/main" id="{F278BB25-950D-40FF-B9F1-038B873F1268}"/>
              </a:ext>
            </a:extLst>
          </p:cNvPr>
          <p:cNvSpPr/>
          <p:nvPr/>
        </p:nvSpPr>
        <p:spPr>
          <a:xfrm>
            <a:off x="415982" y="1434508"/>
            <a:ext cx="7830244" cy="1477328"/>
          </a:xfrm>
          <a:prstGeom prst="rect">
            <a:avLst/>
          </a:prstGeom>
        </p:spPr>
        <p:txBody>
          <a:bodyPr wrap="square">
            <a:spAutoFit/>
          </a:bodyPr>
          <a:lstStyle/>
          <a:p>
            <a:r>
              <a:rPr lang="en-CA" dirty="0">
                <a:solidFill>
                  <a:srgbClr val="000000"/>
                </a:solidFill>
                <a:ea typeface="Times New Roman" panose="02020603050405020304" pitchFamily="18" charset="0"/>
              </a:rPr>
              <a:t>Please select 3 names from the list below to represent our team as captains for our 1</a:t>
            </a:r>
            <a:r>
              <a:rPr lang="en-CA" baseline="30000" dirty="0">
                <a:solidFill>
                  <a:srgbClr val="000000"/>
                </a:solidFill>
                <a:ea typeface="Times New Roman" panose="02020603050405020304" pitchFamily="18" charset="0"/>
              </a:rPr>
              <a:t>st</a:t>
            </a:r>
            <a:r>
              <a:rPr lang="en-CA" dirty="0">
                <a:solidFill>
                  <a:srgbClr val="000000"/>
                </a:solidFill>
                <a:ea typeface="Times New Roman" panose="02020603050405020304" pitchFamily="18" charset="0"/>
              </a:rPr>
              <a:t> half of the season. Please remember to think about the Hockey Alberta Pyramid when making your selection. The coaches are looking for Team Leaders; </a:t>
            </a:r>
            <a:r>
              <a:rPr lang="en-CA" b="1" dirty="0">
                <a:solidFill>
                  <a:srgbClr val="000000"/>
                </a:solidFill>
                <a:ea typeface="Times New Roman" panose="02020603050405020304" pitchFamily="18" charset="0"/>
              </a:rPr>
              <a:t>Integrity, Respectful, Genuine, Loyal, Work Ethic</a:t>
            </a:r>
            <a:r>
              <a:rPr lang="en-CA" dirty="0">
                <a:solidFill>
                  <a:srgbClr val="000000"/>
                </a:solidFill>
                <a:ea typeface="Times New Roman" panose="02020603050405020304" pitchFamily="18" charset="0"/>
              </a:rPr>
              <a:t> and Character Players; </a:t>
            </a:r>
            <a:r>
              <a:rPr lang="en-CA" b="1" dirty="0">
                <a:solidFill>
                  <a:srgbClr val="000000"/>
                </a:solidFill>
                <a:ea typeface="Times New Roman" panose="02020603050405020304" pitchFamily="18" charset="0"/>
              </a:rPr>
              <a:t>Execution, Consistency, Passionate, Preparation</a:t>
            </a:r>
            <a:r>
              <a:rPr lang="en-CA" dirty="0">
                <a:solidFill>
                  <a:srgbClr val="000000"/>
                </a:solidFill>
                <a:ea typeface="Times New Roman" panose="02020603050405020304" pitchFamily="18" charset="0"/>
              </a:rPr>
              <a:t>.</a:t>
            </a:r>
          </a:p>
        </p:txBody>
      </p:sp>
      <p:pic>
        <p:nvPicPr>
          <p:cNvPr id="12" name="Picture 11">
            <a:extLst>
              <a:ext uri="{FF2B5EF4-FFF2-40B4-BE49-F238E27FC236}">
                <a16:creationId xmlns:a16="http://schemas.microsoft.com/office/drawing/2014/main" id="{4D40B20B-F752-4372-805E-87FF94B983A3}"/>
              </a:ext>
            </a:extLst>
          </p:cNvPr>
          <p:cNvPicPr/>
          <p:nvPr/>
        </p:nvPicPr>
        <p:blipFill>
          <a:blip r:embed="rId2"/>
          <a:stretch>
            <a:fillRect/>
          </a:stretch>
        </p:blipFill>
        <p:spPr>
          <a:xfrm>
            <a:off x="8175652" y="1311349"/>
            <a:ext cx="3904039" cy="5361714"/>
          </a:xfrm>
          <a:prstGeom prst="rect">
            <a:avLst/>
          </a:prstGeom>
        </p:spPr>
      </p:pic>
      <p:sp>
        <p:nvSpPr>
          <p:cNvPr id="8" name="Rectangle 7">
            <a:extLst>
              <a:ext uri="{FF2B5EF4-FFF2-40B4-BE49-F238E27FC236}">
                <a16:creationId xmlns:a16="http://schemas.microsoft.com/office/drawing/2014/main" id="{A7328327-A440-48BC-ACBE-2B71263FFCEB}"/>
              </a:ext>
            </a:extLst>
          </p:cNvPr>
          <p:cNvSpPr/>
          <p:nvPr/>
        </p:nvSpPr>
        <p:spPr>
          <a:xfrm>
            <a:off x="507076" y="3067396"/>
            <a:ext cx="349135" cy="307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DAF381D4-C3A3-4E48-89EC-105DB12B9ADA}"/>
              </a:ext>
            </a:extLst>
          </p:cNvPr>
          <p:cNvSpPr/>
          <p:nvPr/>
        </p:nvSpPr>
        <p:spPr>
          <a:xfrm>
            <a:off x="1008611" y="3067396"/>
            <a:ext cx="4153593" cy="30757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16" name="Rectangle 15">
            <a:extLst>
              <a:ext uri="{FF2B5EF4-FFF2-40B4-BE49-F238E27FC236}">
                <a16:creationId xmlns:a16="http://schemas.microsoft.com/office/drawing/2014/main" id="{52E34E01-73D4-4D72-82B0-338EE173135D}"/>
              </a:ext>
            </a:extLst>
          </p:cNvPr>
          <p:cNvSpPr/>
          <p:nvPr/>
        </p:nvSpPr>
        <p:spPr>
          <a:xfrm>
            <a:off x="507076" y="3472338"/>
            <a:ext cx="349135" cy="307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a:extLst>
              <a:ext uri="{FF2B5EF4-FFF2-40B4-BE49-F238E27FC236}">
                <a16:creationId xmlns:a16="http://schemas.microsoft.com/office/drawing/2014/main" id="{D94AF4F2-1331-44E6-B519-00F9C4348715}"/>
              </a:ext>
            </a:extLst>
          </p:cNvPr>
          <p:cNvSpPr/>
          <p:nvPr/>
        </p:nvSpPr>
        <p:spPr>
          <a:xfrm>
            <a:off x="1008611" y="3472338"/>
            <a:ext cx="4153593" cy="30757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18" name="Rectangle 17">
            <a:extLst>
              <a:ext uri="{FF2B5EF4-FFF2-40B4-BE49-F238E27FC236}">
                <a16:creationId xmlns:a16="http://schemas.microsoft.com/office/drawing/2014/main" id="{E7875351-418F-4FD8-B0D0-2F97B2D39F6F}"/>
              </a:ext>
            </a:extLst>
          </p:cNvPr>
          <p:cNvSpPr/>
          <p:nvPr/>
        </p:nvSpPr>
        <p:spPr>
          <a:xfrm>
            <a:off x="507076" y="3877280"/>
            <a:ext cx="349135" cy="307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8B089308-AC93-4576-BBDF-34320DCEDDF3}"/>
              </a:ext>
            </a:extLst>
          </p:cNvPr>
          <p:cNvSpPr/>
          <p:nvPr/>
        </p:nvSpPr>
        <p:spPr>
          <a:xfrm>
            <a:off x="1008611" y="3877280"/>
            <a:ext cx="4153593" cy="30757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20" name="Rectangle 19">
            <a:extLst>
              <a:ext uri="{FF2B5EF4-FFF2-40B4-BE49-F238E27FC236}">
                <a16:creationId xmlns:a16="http://schemas.microsoft.com/office/drawing/2014/main" id="{8730BFA0-811E-4028-8F7E-806657F8379E}"/>
              </a:ext>
            </a:extLst>
          </p:cNvPr>
          <p:cNvSpPr/>
          <p:nvPr/>
        </p:nvSpPr>
        <p:spPr>
          <a:xfrm>
            <a:off x="507076" y="4282222"/>
            <a:ext cx="349135" cy="307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9BA0B36D-E6A8-4A2C-9CA5-5D0C1E84EFEC}"/>
              </a:ext>
            </a:extLst>
          </p:cNvPr>
          <p:cNvSpPr/>
          <p:nvPr/>
        </p:nvSpPr>
        <p:spPr>
          <a:xfrm>
            <a:off x="1008611" y="4282222"/>
            <a:ext cx="4153593" cy="30757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22" name="Rectangle 21">
            <a:extLst>
              <a:ext uri="{FF2B5EF4-FFF2-40B4-BE49-F238E27FC236}">
                <a16:creationId xmlns:a16="http://schemas.microsoft.com/office/drawing/2014/main" id="{598B8892-EC8F-4AC9-9C04-F14AF06F1BE5}"/>
              </a:ext>
            </a:extLst>
          </p:cNvPr>
          <p:cNvSpPr/>
          <p:nvPr/>
        </p:nvSpPr>
        <p:spPr>
          <a:xfrm>
            <a:off x="507076" y="4687164"/>
            <a:ext cx="349135" cy="307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125CF3C0-5D55-492A-AD33-EE5AC9C03DA5}"/>
              </a:ext>
            </a:extLst>
          </p:cNvPr>
          <p:cNvSpPr/>
          <p:nvPr/>
        </p:nvSpPr>
        <p:spPr>
          <a:xfrm>
            <a:off x="1008611" y="4687164"/>
            <a:ext cx="4153593" cy="307571"/>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sp>
        <p:nvSpPr>
          <p:cNvPr id="11" name="TextBox 10">
            <a:extLst>
              <a:ext uri="{FF2B5EF4-FFF2-40B4-BE49-F238E27FC236}">
                <a16:creationId xmlns:a16="http://schemas.microsoft.com/office/drawing/2014/main" id="{5386B930-3A41-417F-8B6F-0E319FF276DE}"/>
              </a:ext>
            </a:extLst>
          </p:cNvPr>
          <p:cNvSpPr txBox="1"/>
          <p:nvPr/>
        </p:nvSpPr>
        <p:spPr>
          <a:xfrm>
            <a:off x="507076" y="5099549"/>
            <a:ext cx="7107382" cy="1477328"/>
          </a:xfrm>
          <a:prstGeom prst="rect">
            <a:avLst/>
          </a:prstGeom>
          <a:noFill/>
        </p:spPr>
        <p:txBody>
          <a:bodyPr wrap="square" rtlCol="0">
            <a:spAutoFit/>
          </a:bodyPr>
          <a:lstStyle/>
          <a:p>
            <a:r>
              <a:rPr lang="en-US" dirty="0"/>
              <a:t>Additional Comments: _________________________________________</a:t>
            </a:r>
          </a:p>
          <a:p>
            <a:endParaRPr lang="en-US" dirty="0"/>
          </a:p>
          <a:p>
            <a:r>
              <a:rPr lang="en-US" dirty="0"/>
              <a:t>____________________________________________________________</a:t>
            </a:r>
          </a:p>
          <a:p>
            <a:endParaRPr lang="en-US" dirty="0"/>
          </a:p>
          <a:p>
            <a:r>
              <a:rPr lang="en-US" dirty="0"/>
              <a:t>____________________________________________________________</a:t>
            </a:r>
            <a:endParaRPr lang="en-CA" dirty="0"/>
          </a:p>
        </p:txBody>
      </p:sp>
      <p:pic>
        <p:nvPicPr>
          <p:cNvPr id="24" name="Picture 23">
            <a:extLst>
              <a:ext uri="{FF2B5EF4-FFF2-40B4-BE49-F238E27FC236}">
                <a16:creationId xmlns:a16="http://schemas.microsoft.com/office/drawing/2014/main" id="{555EED61-C791-4C63-8BAB-2E3A69F9A2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076" y="56402"/>
            <a:ext cx="916514" cy="743994"/>
          </a:xfrm>
          <a:prstGeom prst="rect">
            <a:avLst/>
          </a:prstGeom>
        </p:spPr>
      </p:pic>
    </p:spTree>
    <p:extLst>
      <p:ext uri="{BB962C8B-B14F-4D97-AF65-F5344CB8AC3E}">
        <p14:creationId xmlns:p14="http://schemas.microsoft.com/office/powerpoint/2010/main" val="278311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Team Mission &amp; Core Values</a:t>
            </a:r>
            <a:endParaRPr lang="en-CA" sz="3600" dirty="0">
              <a:solidFill>
                <a:schemeClr val="bg1"/>
              </a:solidFill>
            </a:endParaRPr>
          </a:p>
        </p:txBody>
      </p:sp>
      <p:sp>
        <p:nvSpPr>
          <p:cNvPr id="2" name="TextBox 1">
            <a:extLst>
              <a:ext uri="{FF2B5EF4-FFF2-40B4-BE49-F238E27FC236}">
                <a16:creationId xmlns:a16="http://schemas.microsoft.com/office/drawing/2014/main" id="{E2213CE1-12FE-4389-8CCD-DF9E0D909C3E}"/>
              </a:ext>
            </a:extLst>
          </p:cNvPr>
          <p:cNvSpPr txBox="1"/>
          <p:nvPr/>
        </p:nvSpPr>
        <p:spPr>
          <a:xfrm>
            <a:off x="443364" y="2338157"/>
            <a:ext cx="4185785" cy="2369880"/>
          </a:xfrm>
          <a:prstGeom prst="rect">
            <a:avLst/>
          </a:prstGeom>
          <a:noFill/>
        </p:spPr>
        <p:txBody>
          <a:bodyPr wrap="square" rtlCol="0">
            <a:spAutoFit/>
          </a:bodyPr>
          <a:lstStyle/>
          <a:p>
            <a:r>
              <a:rPr lang="en-CA" u="sng" dirty="0">
                <a:solidFill>
                  <a:srgbClr val="7030A0"/>
                </a:solidFill>
              </a:rPr>
              <a:t>MISSION</a:t>
            </a:r>
            <a:r>
              <a:rPr lang="en-CA" dirty="0">
                <a:solidFill>
                  <a:srgbClr val="7030A0"/>
                </a:solidFill>
              </a:rPr>
              <a:t> </a:t>
            </a:r>
          </a:p>
          <a:p>
            <a:r>
              <a:rPr lang="en-CA" dirty="0"/>
              <a:t> </a:t>
            </a:r>
            <a:endParaRPr lang="en-CA" sz="1600" dirty="0"/>
          </a:p>
          <a:p>
            <a:r>
              <a:rPr lang="en-US" sz="1400" b="0" i="0" dirty="0">
                <a:effectLst/>
              </a:rPr>
              <a:t>The Raiders Hockey Club strives to create a hockey environment that is safe, inclusive and fair with a focus on development, teamwork, and sportsmanship for all members. We will anchor ourselves in our core values striving to be exemplary both on and off the ice in the spirit of competition. We are committed to provide a rewarding, fun and positive hockey experience for all while building a culture of success on and off the ice. </a:t>
            </a:r>
            <a:endParaRPr lang="en-CA" sz="1400" dirty="0"/>
          </a:p>
        </p:txBody>
      </p:sp>
      <p:sp>
        <p:nvSpPr>
          <p:cNvPr id="3" name="TextBox 2">
            <a:extLst>
              <a:ext uri="{FF2B5EF4-FFF2-40B4-BE49-F238E27FC236}">
                <a16:creationId xmlns:a16="http://schemas.microsoft.com/office/drawing/2014/main" id="{59AF8A57-4CC4-409E-A415-2CBCF0F6753C}"/>
              </a:ext>
            </a:extLst>
          </p:cNvPr>
          <p:cNvSpPr txBox="1"/>
          <p:nvPr/>
        </p:nvSpPr>
        <p:spPr>
          <a:xfrm>
            <a:off x="5934074" y="2296197"/>
            <a:ext cx="5143500" cy="4093428"/>
          </a:xfrm>
          <a:prstGeom prst="rect">
            <a:avLst/>
          </a:prstGeom>
          <a:noFill/>
        </p:spPr>
        <p:txBody>
          <a:bodyPr wrap="square" rtlCol="0">
            <a:spAutoFit/>
          </a:bodyPr>
          <a:lstStyle/>
          <a:p>
            <a:r>
              <a:rPr lang="en-CA" u="sng" dirty="0">
                <a:solidFill>
                  <a:srgbClr val="7030A0"/>
                </a:solidFill>
              </a:rPr>
              <a:t>CORE VALUES</a:t>
            </a:r>
            <a:endParaRPr lang="en-CA" dirty="0">
              <a:solidFill>
                <a:srgbClr val="7030A0"/>
              </a:solidFill>
            </a:endParaRPr>
          </a:p>
          <a:p>
            <a:r>
              <a:rPr lang="en-CA" dirty="0"/>
              <a:t> </a:t>
            </a:r>
          </a:p>
          <a:p>
            <a:r>
              <a:rPr lang="en-US" sz="1400" dirty="0">
                <a:solidFill>
                  <a:srgbClr val="7030A0"/>
                </a:solidFill>
              </a:rPr>
              <a:t>Integrity:</a:t>
            </a:r>
          </a:p>
          <a:p>
            <a:r>
              <a:rPr lang="en-US" sz="1400" dirty="0"/>
              <a:t>Honest and ethical </a:t>
            </a:r>
            <a:r>
              <a:rPr lang="en-US" sz="1400" dirty="0" err="1"/>
              <a:t>behaviour</a:t>
            </a:r>
            <a:r>
              <a:rPr lang="en-US" sz="1400" dirty="0"/>
              <a:t> will be exercised at all times and at all levels of the association.</a:t>
            </a:r>
          </a:p>
          <a:p>
            <a:endParaRPr lang="en-US" sz="1400" dirty="0"/>
          </a:p>
          <a:p>
            <a:r>
              <a:rPr lang="en-US" sz="1400" dirty="0">
                <a:solidFill>
                  <a:srgbClr val="7030A0"/>
                </a:solidFill>
              </a:rPr>
              <a:t>Leadership: </a:t>
            </a:r>
          </a:p>
          <a:p>
            <a:r>
              <a:rPr lang="en-US" sz="1400" dirty="0"/>
              <a:t>We strive to achieve success both on and off the ice by inspiring confidence in our players and membership.</a:t>
            </a:r>
          </a:p>
          <a:p>
            <a:endParaRPr lang="en-US" sz="1400" dirty="0"/>
          </a:p>
          <a:p>
            <a:r>
              <a:rPr lang="en-US" sz="1400" dirty="0">
                <a:solidFill>
                  <a:srgbClr val="7030A0"/>
                </a:solidFill>
              </a:rPr>
              <a:t>Respect: </a:t>
            </a:r>
          </a:p>
          <a:p>
            <a:r>
              <a:rPr lang="en-US" sz="1400" dirty="0"/>
              <a:t>We will follow the Raiders Hockey Club Code of Conduct and treat our teammates, opponents, coaches, officials, and administrators as we would want ourselves to be treated.</a:t>
            </a:r>
          </a:p>
          <a:p>
            <a:endParaRPr lang="en-US" sz="1400" dirty="0"/>
          </a:p>
          <a:p>
            <a:r>
              <a:rPr lang="en-US" sz="1400" dirty="0">
                <a:solidFill>
                  <a:srgbClr val="7030A0"/>
                </a:solidFill>
              </a:rPr>
              <a:t>Health/wellness &amp; safety:  </a:t>
            </a:r>
          </a:p>
          <a:p>
            <a:r>
              <a:rPr lang="en-US" sz="1400" dirty="0"/>
              <a:t>We will provide a safe environment for players and coaches that will support their physical and emotional well-being.</a:t>
            </a:r>
          </a:p>
        </p:txBody>
      </p:sp>
      <p:sp>
        <p:nvSpPr>
          <p:cNvPr id="10" name="TextBox 9">
            <a:extLst>
              <a:ext uri="{FF2B5EF4-FFF2-40B4-BE49-F238E27FC236}">
                <a16:creationId xmlns:a16="http://schemas.microsoft.com/office/drawing/2014/main" id="{56989655-9DBE-469C-A7E3-96A21078C7FC}"/>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4" name="Picture 13">
            <a:extLst>
              <a:ext uri="{FF2B5EF4-FFF2-40B4-BE49-F238E27FC236}">
                <a16:creationId xmlns:a16="http://schemas.microsoft.com/office/drawing/2014/main" id="{F82631D5-8342-4AE7-934B-840A2159DE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236758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Team Rules</a:t>
            </a:r>
            <a:endParaRPr lang="en-CA" sz="3600" dirty="0">
              <a:solidFill>
                <a:schemeClr val="bg1"/>
              </a:solidFill>
            </a:endParaRPr>
          </a:p>
        </p:txBody>
      </p:sp>
      <p:graphicFrame>
        <p:nvGraphicFramePr>
          <p:cNvPr id="3" name="Table 2">
            <a:extLst>
              <a:ext uri="{FF2B5EF4-FFF2-40B4-BE49-F238E27FC236}">
                <a16:creationId xmlns:a16="http://schemas.microsoft.com/office/drawing/2014/main" id="{90AA326A-9415-4C6B-9A1E-D23823CF667D}"/>
              </a:ext>
            </a:extLst>
          </p:cNvPr>
          <p:cNvGraphicFramePr>
            <a:graphicFrameLocks noGrp="1"/>
          </p:cNvGraphicFramePr>
          <p:nvPr>
            <p:extLst>
              <p:ext uri="{D42A27DB-BD31-4B8C-83A1-F6EECF244321}">
                <p14:modId xmlns:p14="http://schemas.microsoft.com/office/powerpoint/2010/main" val="796055344"/>
              </p:ext>
            </p:extLst>
          </p:nvPr>
        </p:nvGraphicFramePr>
        <p:xfrm>
          <a:off x="311264" y="2147969"/>
          <a:ext cx="11442932" cy="3693160"/>
        </p:xfrm>
        <a:graphic>
          <a:graphicData uri="http://schemas.openxmlformats.org/drawingml/2006/table">
            <a:tbl>
              <a:tblPr firstRow="1" bandRow="1">
                <a:tableStyleId>{073A0DAA-6AF3-43AB-8588-CEC1D06C72B9}</a:tableStyleId>
              </a:tblPr>
              <a:tblGrid>
                <a:gridCol w="7195129">
                  <a:extLst>
                    <a:ext uri="{9D8B030D-6E8A-4147-A177-3AD203B41FA5}">
                      <a16:colId xmlns:a16="http://schemas.microsoft.com/office/drawing/2014/main" val="3366856838"/>
                    </a:ext>
                  </a:extLst>
                </a:gridCol>
                <a:gridCol w="4247803">
                  <a:extLst>
                    <a:ext uri="{9D8B030D-6E8A-4147-A177-3AD203B41FA5}">
                      <a16:colId xmlns:a16="http://schemas.microsoft.com/office/drawing/2014/main" val="3040463365"/>
                    </a:ext>
                  </a:extLst>
                </a:gridCol>
              </a:tblGrid>
              <a:tr h="370840">
                <a:tc>
                  <a:txBody>
                    <a:bodyPr/>
                    <a:lstStyle/>
                    <a:p>
                      <a:pPr algn="ctr"/>
                      <a:r>
                        <a:rPr lang="en-US" dirty="0"/>
                        <a:t>Team Rules</a:t>
                      </a:r>
                      <a:endParaRPr lang="en-C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Rule Enforcement </a:t>
                      </a:r>
                    </a:p>
                  </a:txBody>
                  <a:tcPr>
                    <a:solidFill>
                      <a:schemeClr val="tx1">
                        <a:lumMod val="50000"/>
                        <a:lumOff val="50000"/>
                      </a:schemeClr>
                    </a:solidFill>
                  </a:tcPr>
                </a:tc>
                <a:extLst>
                  <a:ext uri="{0D108BD9-81ED-4DB2-BD59-A6C34878D82A}">
                    <a16:rowId xmlns:a16="http://schemas.microsoft.com/office/drawing/2014/main" val="2459127286"/>
                  </a:ext>
                </a:extLst>
              </a:tr>
              <a:tr h="370840">
                <a:tc>
                  <a:txBody>
                    <a:bodyPr/>
                    <a:lstStyle/>
                    <a:p>
                      <a:pPr marL="342900" lvl="0" indent="-342900">
                        <a:buFont typeface="+mj-lt"/>
                        <a:buAutoNum type="arabicPeriod"/>
                      </a:pPr>
                      <a:r>
                        <a:rPr lang="en-CA" sz="1400" dirty="0"/>
                        <a:t>Respect your teammates, coaches, officials, opponents and parents.</a:t>
                      </a:r>
                    </a:p>
                    <a:p>
                      <a:pPr marL="342900" lvl="0" indent="-342900">
                        <a:buFont typeface="+mj-lt"/>
                        <a:buAutoNum type="arabicPeriod"/>
                      </a:pPr>
                      <a:endParaRPr lang="en-CA" sz="800" dirty="0"/>
                    </a:p>
                    <a:p>
                      <a:pPr marL="342900" lvl="0" indent="-342900">
                        <a:buFont typeface="+mj-lt"/>
                        <a:buAutoNum type="arabicPeriod"/>
                      </a:pPr>
                      <a:r>
                        <a:rPr lang="en-CA" sz="1400" dirty="0"/>
                        <a:t>No swearing or offensive language.</a:t>
                      </a:r>
                    </a:p>
                    <a:p>
                      <a:pPr marL="342900" lvl="0" indent="-342900">
                        <a:buFont typeface="+mj-lt"/>
                        <a:buAutoNum type="arabicPeriod"/>
                      </a:pPr>
                      <a:endParaRPr lang="en-CA" sz="800" kern="1200" dirty="0">
                        <a:solidFill>
                          <a:schemeClr val="dk1"/>
                        </a:solidFill>
                        <a:latin typeface="+mn-lt"/>
                        <a:ea typeface="+mn-ea"/>
                        <a:cs typeface="+mn-cs"/>
                      </a:endParaRPr>
                    </a:p>
                    <a:p>
                      <a:pPr marL="342900" lvl="0" indent="-342900">
                        <a:buFont typeface="+mj-lt"/>
                        <a:buAutoNum type="arabicPeriod"/>
                      </a:pPr>
                      <a:r>
                        <a:rPr lang="en-CA" sz="1400" dirty="0"/>
                        <a:t>Please be at the rink 45 mins before game time for warmup. </a:t>
                      </a:r>
                    </a:p>
                    <a:p>
                      <a:pPr marL="342900" lvl="0" indent="-342900">
                        <a:buFont typeface="+mj-lt"/>
                        <a:buAutoNum type="arabicPeriod"/>
                      </a:pPr>
                      <a:endParaRPr lang="en-CA" sz="800" dirty="0"/>
                    </a:p>
                    <a:p>
                      <a:pPr marL="342900" lvl="0" indent="-342900">
                        <a:buFont typeface="+mj-lt"/>
                        <a:buAutoNum type="arabicPeriod"/>
                      </a:pPr>
                      <a:r>
                        <a:rPr lang="en-CA" sz="1400" dirty="0"/>
                        <a:t>Locker room is for players and staff only.</a:t>
                      </a:r>
                    </a:p>
                    <a:p>
                      <a:pPr marL="342900" lvl="0" indent="-342900">
                        <a:buFont typeface="+mj-lt"/>
                        <a:buAutoNum type="arabicPeriod"/>
                      </a:pPr>
                      <a:endParaRPr lang="en-CA" sz="800" dirty="0"/>
                    </a:p>
                    <a:p>
                      <a:pPr marL="342900" lvl="0" indent="-342900">
                        <a:buFont typeface="+mj-lt"/>
                        <a:buAutoNum type="arabicPeriod"/>
                      </a:pPr>
                      <a:r>
                        <a:rPr lang="en-CA" sz="1400" dirty="0"/>
                        <a:t>Absolutely no bullying, fighting or name calling…we are a team!</a:t>
                      </a:r>
                    </a:p>
                    <a:p>
                      <a:pPr marL="342900" lvl="0" indent="-342900">
                        <a:buFont typeface="+mj-lt"/>
                        <a:buAutoNum type="arabicPeriod"/>
                      </a:pPr>
                      <a:endParaRPr lang="en-CA" sz="800" dirty="0"/>
                    </a:p>
                    <a:p>
                      <a:pPr marL="342900" lvl="0" indent="-342900">
                        <a:buFont typeface="+mj-lt"/>
                        <a:buAutoNum type="arabicPeriod"/>
                      </a:pPr>
                      <a:r>
                        <a:rPr lang="en-CA" sz="1400" dirty="0"/>
                        <a:t>Leave areas cleaner than you arrived- dressing room and other areas where we host team events.</a:t>
                      </a:r>
                    </a:p>
                    <a:p>
                      <a:pPr marL="342900" lvl="0" indent="-342900">
                        <a:buFont typeface="+mj-lt"/>
                        <a:buAutoNum type="arabicPeriod"/>
                      </a:pPr>
                      <a:endParaRPr lang="en-CA" sz="800" dirty="0"/>
                    </a:p>
                    <a:p>
                      <a:pPr marL="342900" lvl="0" indent="-342900">
                        <a:buFont typeface="+mj-lt"/>
                        <a:buAutoNum type="arabicPeriod"/>
                      </a:pPr>
                      <a:r>
                        <a:rPr lang="en-CA" sz="1400" dirty="0"/>
                        <a:t>I will listen to my coaches and do my best at all practices and games.</a:t>
                      </a:r>
                    </a:p>
                    <a:p>
                      <a:pPr marL="342900" lvl="0" indent="-342900">
                        <a:buFont typeface="+mj-lt"/>
                        <a:buAutoNum type="arabicPeriod"/>
                      </a:pPr>
                      <a:endParaRPr lang="en-CA" sz="800" dirty="0"/>
                    </a:p>
                    <a:p>
                      <a:pPr marL="342900" lvl="0" indent="-342900">
                        <a:buFont typeface="+mj-lt"/>
                        <a:buAutoNum type="arabicPeriod"/>
                      </a:pPr>
                      <a:r>
                        <a:rPr lang="en-CA" sz="1400" dirty="0"/>
                        <a:t>Practices are mandatory.</a:t>
                      </a:r>
                    </a:p>
                    <a:p>
                      <a:pPr marL="342900" lvl="0" indent="-342900">
                        <a:buFont typeface="+mj-lt"/>
                        <a:buAutoNum type="arabicPeriod"/>
                      </a:pPr>
                      <a:endParaRPr lang="en-CA" sz="800" dirty="0"/>
                    </a:p>
                    <a:p>
                      <a:pPr marL="342900" lvl="0" indent="-342900">
                        <a:buFont typeface="+mj-lt"/>
                        <a:buAutoNum type="arabicPeriod"/>
                      </a:pPr>
                      <a:r>
                        <a:rPr lang="en-CA" sz="1400" dirty="0"/>
                        <a:t>No shooting pucks at a goalie’s back or head (and be aware of other players and coaches).</a:t>
                      </a:r>
                    </a:p>
                    <a:p>
                      <a:pPr marL="342900" lvl="0" indent="-342900">
                        <a:buFont typeface="+mj-lt"/>
                        <a:buAutoNum type="arabicPeriod"/>
                      </a:pPr>
                      <a:endParaRPr lang="en-CA" sz="800" dirty="0"/>
                    </a:p>
                  </a:txBody>
                  <a:tcPr>
                    <a:solidFill>
                      <a:schemeClr val="bg1">
                        <a:lumMod val="95000"/>
                      </a:schemeClr>
                    </a:solidFill>
                  </a:tcPr>
                </a:tc>
                <a:tc>
                  <a:txBody>
                    <a:bodyPr/>
                    <a:lstStyle/>
                    <a:p>
                      <a:pPr algn="l"/>
                      <a:r>
                        <a:rPr lang="en-CA" sz="1600" dirty="0"/>
                        <a:t>I will take personal responsibility for my own conduct.  I choose how I will behave; my coaches are not responsible for how I act.  If I choose to ignore our team rules the following will apply:</a:t>
                      </a:r>
                    </a:p>
                    <a:p>
                      <a:pPr algn="ctr"/>
                      <a:endParaRPr lang="en-CA" sz="1600" dirty="0"/>
                    </a:p>
                    <a:p>
                      <a:pPr marL="342900" lvl="0" indent="-342900">
                        <a:buFont typeface="+mj-lt"/>
                        <a:buAutoNum type="arabicPeriod"/>
                      </a:pPr>
                      <a:r>
                        <a:rPr lang="en-CA" sz="1600" dirty="0"/>
                        <a:t>A verbal warning</a:t>
                      </a:r>
                    </a:p>
                    <a:p>
                      <a:pPr marL="342900" lvl="0" indent="-342900">
                        <a:buFont typeface="+mj-lt"/>
                        <a:buAutoNum type="arabicPeriod"/>
                      </a:pPr>
                      <a:endParaRPr lang="en-CA" sz="1600" dirty="0"/>
                    </a:p>
                    <a:p>
                      <a:pPr marL="342900" lvl="0" indent="-342900">
                        <a:buFont typeface="+mj-lt"/>
                        <a:buAutoNum type="arabicPeriod"/>
                      </a:pPr>
                      <a:r>
                        <a:rPr lang="en-CA" sz="1600" dirty="0"/>
                        <a:t>Sit one shift</a:t>
                      </a:r>
                    </a:p>
                    <a:p>
                      <a:pPr marL="342900" lvl="0" indent="-342900">
                        <a:buFont typeface="+mj-lt"/>
                        <a:buAutoNum type="arabicPeriod"/>
                      </a:pPr>
                      <a:endParaRPr lang="en-CA" sz="1600" dirty="0"/>
                    </a:p>
                    <a:p>
                      <a:pPr marL="342900" lvl="0" indent="-342900">
                        <a:buFont typeface="+mj-lt"/>
                        <a:buAutoNum type="arabicPeriod"/>
                      </a:pPr>
                      <a:r>
                        <a:rPr lang="en-CA" sz="1600" dirty="0"/>
                        <a:t>Sit one period</a:t>
                      </a:r>
                    </a:p>
                    <a:p>
                      <a:pPr marL="342900" lvl="0" indent="-342900">
                        <a:buFont typeface="+mj-lt"/>
                        <a:buAutoNum type="arabicPeriod"/>
                      </a:pPr>
                      <a:endParaRPr lang="en-CA" sz="1600" dirty="0"/>
                    </a:p>
                    <a:p>
                      <a:pPr marL="342900" lvl="0" indent="-342900">
                        <a:buFont typeface="+mj-lt"/>
                        <a:buAutoNum type="arabicPeriod"/>
                      </a:pPr>
                      <a:r>
                        <a:rPr lang="en-CA" sz="1600" dirty="0"/>
                        <a:t>Sit one game + Coach/Parent Meeting</a:t>
                      </a:r>
                    </a:p>
                    <a:p>
                      <a:pPr lvl="0"/>
                      <a:endParaRPr lang="en-CA" sz="1600" dirty="0"/>
                    </a:p>
                  </a:txBody>
                  <a:tcPr>
                    <a:solidFill>
                      <a:schemeClr val="bg1">
                        <a:lumMod val="95000"/>
                      </a:schemeClr>
                    </a:solidFill>
                  </a:tcPr>
                </a:tc>
                <a:extLst>
                  <a:ext uri="{0D108BD9-81ED-4DB2-BD59-A6C34878D82A}">
                    <a16:rowId xmlns:a16="http://schemas.microsoft.com/office/drawing/2014/main" val="2893983169"/>
                  </a:ext>
                </a:extLst>
              </a:tr>
            </a:tbl>
          </a:graphicData>
        </a:graphic>
      </p:graphicFrame>
      <p:sp>
        <p:nvSpPr>
          <p:cNvPr id="8" name="TextBox 7">
            <a:extLst>
              <a:ext uri="{FF2B5EF4-FFF2-40B4-BE49-F238E27FC236}">
                <a16:creationId xmlns:a16="http://schemas.microsoft.com/office/drawing/2014/main" id="{FA064216-734E-43EB-BF53-54EA7A05A79C}"/>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1" name="Picture 10">
            <a:extLst>
              <a:ext uri="{FF2B5EF4-FFF2-40B4-BE49-F238E27FC236}">
                <a16:creationId xmlns:a16="http://schemas.microsoft.com/office/drawing/2014/main" id="{3AD2CAAB-4825-4EFB-9651-D2F5D7DBDC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386106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Team Goals</a:t>
            </a:r>
            <a:endParaRPr lang="en-CA" sz="3600" dirty="0">
              <a:solidFill>
                <a:schemeClr val="bg1"/>
              </a:solidFill>
            </a:endParaRPr>
          </a:p>
        </p:txBody>
      </p:sp>
      <p:sp>
        <p:nvSpPr>
          <p:cNvPr id="2" name="TextBox 1">
            <a:extLst>
              <a:ext uri="{FF2B5EF4-FFF2-40B4-BE49-F238E27FC236}">
                <a16:creationId xmlns:a16="http://schemas.microsoft.com/office/drawing/2014/main" id="{2F53019E-1A67-4FD5-929E-BEBFF1DEF8CF}"/>
              </a:ext>
            </a:extLst>
          </p:cNvPr>
          <p:cNvSpPr txBox="1"/>
          <p:nvPr/>
        </p:nvSpPr>
        <p:spPr>
          <a:xfrm>
            <a:off x="806334" y="2973400"/>
            <a:ext cx="10116589" cy="2308324"/>
          </a:xfrm>
          <a:prstGeom prst="rect">
            <a:avLst/>
          </a:prstGeom>
          <a:noFill/>
        </p:spPr>
        <p:txBody>
          <a:bodyPr wrap="square" rtlCol="0">
            <a:spAutoFit/>
          </a:bodyPr>
          <a:lstStyle/>
          <a:p>
            <a:pPr marL="342900" indent="-342900">
              <a:buFont typeface="+mj-lt"/>
              <a:buAutoNum type="arabicPeriod"/>
            </a:pPr>
            <a:r>
              <a:rPr lang="en-CA" dirty="0"/>
              <a:t>To provide the best possible team experience for all. When the season is over, we want the kids to NOT want to leave their teammates because they had so much FUN and had a great season.</a:t>
            </a:r>
          </a:p>
          <a:p>
            <a:pPr marL="342900" indent="-342900">
              <a:buFont typeface="+mj-lt"/>
              <a:buAutoNum type="arabicPeriod"/>
            </a:pPr>
            <a:endParaRPr lang="en-CA" dirty="0"/>
          </a:p>
          <a:p>
            <a:pPr marL="342900" indent="-342900">
              <a:buFont typeface="+mj-lt"/>
              <a:buAutoNum type="arabicPeriod"/>
            </a:pPr>
            <a:r>
              <a:rPr lang="en-CA" dirty="0"/>
              <a:t>Use the most of our practice time to develop our hockey skill and IQ, so that we become better athletes, improved hockey players and contribute to our teams successes.</a:t>
            </a:r>
          </a:p>
          <a:p>
            <a:pPr marL="342900" indent="-342900">
              <a:buFont typeface="+mj-lt"/>
              <a:buAutoNum type="arabicPeriod"/>
            </a:pPr>
            <a:endParaRPr lang="en-CA" dirty="0"/>
          </a:p>
          <a:p>
            <a:pPr marL="342900" indent="-342900">
              <a:buFont typeface="+mj-lt"/>
              <a:buAutoNum type="arabicPeriod"/>
            </a:pPr>
            <a:r>
              <a:rPr lang="en-CA" dirty="0"/>
              <a:t>Improve as a team every game, so our last game is our best. This will be based on specific game goals related to discipline, accountability and effort.</a:t>
            </a:r>
          </a:p>
        </p:txBody>
      </p:sp>
      <p:sp>
        <p:nvSpPr>
          <p:cNvPr id="8" name="TextBox 7">
            <a:extLst>
              <a:ext uri="{FF2B5EF4-FFF2-40B4-BE49-F238E27FC236}">
                <a16:creationId xmlns:a16="http://schemas.microsoft.com/office/drawing/2014/main" id="{2331167A-5B61-47C5-894A-8B29C6C40E06}"/>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0" name="Picture 9">
            <a:extLst>
              <a:ext uri="{FF2B5EF4-FFF2-40B4-BE49-F238E27FC236}">
                <a16:creationId xmlns:a16="http://schemas.microsoft.com/office/drawing/2014/main" id="{BC757073-59D9-4A2C-8FF7-8B5B5C1A2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395619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9711692" cy="646331"/>
          </a:xfrm>
          <a:prstGeom prst="rect">
            <a:avLst/>
          </a:prstGeom>
          <a:noFill/>
        </p:spPr>
        <p:txBody>
          <a:bodyPr wrap="square" rtlCol="0">
            <a:spAutoFit/>
          </a:bodyPr>
          <a:lstStyle/>
          <a:p>
            <a:r>
              <a:rPr lang="en-US" sz="3600" dirty="0">
                <a:solidFill>
                  <a:schemeClr val="bg1"/>
                </a:solidFill>
              </a:rPr>
              <a:t>Player of the Month</a:t>
            </a:r>
            <a:endParaRPr lang="en-CA" sz="3600" dirty="0">
              <a:solidFill>
                <a:schemeClr val="bg1"/>
              </a:solidFill>
            </a:endParaRPr>
          </a:p>
        </p:txBody>
      </p:sp>
      <p:sp>
        <p:nvSpPr>
          <p:cNvPr id="2" name="TextBox 1">
            <a:extLst>
              <a:ext uri="{FF2B5EF4-FFF2-40B4-BE49-F238E27FC236}">
                <a16:creationId xmlns:a16="http://schemas.microsoft.com/office/drawing/2014/main" id="{5FC6D63D-2691-4011-BDCE-D72553A92148}"/>
              </a:ext>
            </a:extLst>
          </p:cNvPr>
          <p:cNvSpPr txBox="1"/>
          <p:nvPr/>
        </p:nvSpPr>
        <p:spPr>
          <a:xfrm>
            <a:off x="257695" y="2052111"/>
            <a:ext cx="8420793" cy="1569660"/>
          </a:xfrm>
          <a:prstGeom prst="rect">
            <a:avLst/>
          </a:prstGeom>
          <a:noFill/>
        </p:spPr>
        <p:txBody>
          <a:bodyPr wrap="square" rtlCol="0">
            <a:spAutoFit/>
          </a:bodyPr>
          <a:lstStyle/>
          <a:p>
            <a:r>
              <a:rPr lang="en-US" sz="1600" dirty="0"/>
              <a:t>This year RAIDERS HOCKEY CLUB is introducing the Player of the Month program. Each month one player from each level (U11, U13, U15 etc.) will be selected as Player of the Month for that level and will be awarded a $100 GC to Tuxedo Source for Sports. </a:t>
            </a:r>
          </a:p>
          <a:p>
            <a:endParaRPr lang="en-US" sz="1600" dirty="0"/>
          </a:p>
          <a:p>
            <a:r>
              <a:rPr lang="en-US" sz="1600" dirty="0"/>
              <a:t>U13-1 will be nominating our players based on the Hockey Alberta Standard of Performance Pyramid. Our nominees will exhibit characteristics found in the bottom two layers of the pyramid.</a:t>
            </a:r>
          </a:p>
        </p:txBody>
      </p:sp>
      <p:pic>
        <p:nvPicPr>
          <p:cNvPr id="8" name="Picture 7">
            <a:extLst>
              <a:ext uri="{FF2B5EF4-FFF2-40B4-BE49-F238E27FC236}">
                <a16:creationId xmlns:a16="http://schemas.microsoft.com/office/drawing/2014/main" id="{D8729A98-68B3-491A-BB33-41578BA1177C}"/>
              </a:ext>
            </a:extLst>
          </p:cNvPr>
          <p:cNvPicPr/>
          <p:nvPr/>
        </p:nvPicPr>
        <p:blipFill>
          <a:blip r:embed="rId2"/>
          <a:stretch>
            <a:fillRect/>
          </a:stretch>
        </p:blipFill>
        <p:spPr>
          <a:xfrm>
            <a:off x="8678488" y="1993707"/>
            <a:ext cx="3388649" cy="4531784"/>
          </a:xfrm>
          <a:prstGeom prst="rect">
            <a:avLst/>
          </a:prstGeom>
        </p:spPr>
      </p:pic>
      <p:graphicFrame>
        <p:nvGraphicFramePr>
          <p:cNvPr id="11" name="Table 10">
            <a:extLst>
              <a:ext uri="{FF2B5EF4-FFF2-40B4-BE49-F238E27FC236}">
                <a16:creationId xmlns:a16="http://schemas.microsoft.com/office/drawing/2014/main" id="{C6AF5DA3-205D-486D-B9AA-9DDD4C635696}"/>
              </a:ext>
            </a:extLst>
          </p:cNvPr>
          <p:cNvGraphicFramePr>
            <a:graphicFrameLocks noGrp="1"/>
          </p:cNvGraphicFramePr>
          <p:nvPr>
            <p:extLst>
              <p:ext uri="{D42A27DB-BD31-4B8C-83A1-F6EECF244321}">
                <p14:modId xmlns:p14="http://schemas.microsoft.com/office/powerpoint/2010/main" val="1140282675"/>
              </p:ext>
            </p:extLst>
          </p:nvPr>
        </p:nvGraphicFramePr>
        <p:xfrm>
          <a:off x="881062" y="3992206"/>
          <a:ext cx="6327834" cy="2042160"/>
        </p:xfrm>
        <a:graphic>
          <a:graphicData uri="http://schemas.openxmlformats.org/drawingml/2006/table">
            <a:tbl>
              <a:tblPr firstRow="1" bandRow="1">
                <a:tableStyleId>{073A0DAA-6AF3-43AB-8588-CEC1D06C72B9}</a:tableStyleId>
              </a:tblPr>
              <a:tblGrid>
                <a:gridCol w="3163917">
                  <a:extLst>
                    <a:ext uri="{9D8B030D-6E8A-4147-A177-3AD203B41FA5}">
                      <a16:colId xmlns:a16="http://schemas.microsoft.com/office/drawing/2014/main" val="2074339818"/>
                    </a:ext>
                  </a:extLst>
                </a:gridCol>
                <a:gridCol w="3163917">
                  <a:extLst>
                    <a:ext uri="{9D8B030D-6E8A-4147-A177-3AD203B41FA5}">
                      <a16:colId xmlns:a16="http://schemas.microsoft.com/office/drawing/2014/main" val="477928638"/>
                    </a:ext>
                  </a:extLst>
                </a:gridCol>
              </a:tblGrid>
              <a:tr h="365209">
                <a:tc>
                  <a:txBody>
                    <a:bodyPr/>
                    <a:lstStyle/>
                    <a:p>
                      <a:pPr algn="ctr"/>
                      <a:r>
                        <a:rPr lang="en-US" dirty="0"/>
                        <a:t>Good Person</a:t>
                      </a:r>
                      <a:endParaRPr lang="en-CA" dirty="0"/>
                    </a:p>
                  </a:txBody>
                  <a:tcPr>
                    <a:solidFill>
                      <a:schemeClr val="tx1">
                        <a:lumMod val="50000"/>
                        <a:lumOff val="50000"/>
                      </a:schemeClr>
                    </a:solidFill>
                  </a:tcPr>
                </a:tc>
                <a:tc>
                  <a:txBody>
                    <a:bodyPr/>
                    <a:lstStyle/>
                    <a:p>
                      <a:pPr algn="ctr"/>
                      <a:r>
                        <a:rPr lang="en-US" dirty="0"/>
                        <a:t>Character Player</a:t>
                      </a:r>
                      <a:endParaRPr lang="en-CA" dirty="0"/>
                    </a:p>
                  </a:txBody>
                  <a:tcPr>
                    <a:solidFill>
                      <a:schemeClr val="tx1">
                        <a:lumMod val="50000"/>
                        <a:lumOff val="50000"/>
                      </a:schemeClr>
                    </a:solidFill>
                  </a:tcPr>
                </a:tc>
                <a:extLst>
                  <a:ext uri="{0D108BD9-81ED-4DB2-BD59-A6C34878D82A}">
                    <a16:rowId xmlns:a16="http://schemas.microsoft.com/office/drawing/2014/main" val="2115003979"/>
                  </a:ext>
                </a:extLst>
              </a:tr>
              <a:tr h="335235">
                <a:tc>
                  <a:txBody>
                    <a:bodyPr/>
                    <a:lstStyle/>
                    <a:p>
                      <a:pPr marL="0" indent="0" algn="ctr">
                        <a:buFont typeface="Arial" panose="020B0604020202020204" pitchFamily="34" charset="0"/>
                        <a:buNone/>
                      </a:pPr>
                      <a:r>
                        <a:rPr lang="en-US" sz="1600" dirty="0"/>
                        <a:t>Integrity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Execution</a:t>
                      </a:r>
                    </a:p>
                  </a:txBody>
                  <a:tcPr/>
                </a:tc>
                <a:extLst>
                  <a:ext uri="{0D108BD9-81ED-4DB2-BD59-A6C34878D82A}">
                    <a16:rowId xmlns:a16="http://schemas.microsoft.com/office/drawing/2014/main" val="2014413810"/>
                  </a:ext>
                </a:extLst>
              </a:tr>
              <a:tr h="3352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Respectful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Consistency</a:t>
                      </a:r>
                    </a:p>
                  </a:txBody>
                  <a:tcPr/>
                </a:tc>
                <a:extLst>
                  <a:ext uri="{0D108BD9-81ED-4DB2-BD59-A6C34878D82A}">
                    <a16:rowId xmlns:a16="http://schemas.microsoft.com/office/drawing/2014/main" val="3034385721"/>
                  </a:ext>
                </a:extLst>
              </a:tr>
              <a:tr h="3352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Genuine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Passionate</a:t>
                      </a:r>
                    </a:p>
                  </a:txBody>
                  <a:tcPr/>
                </a:tc>
                <a:extLst>
                  <a:ext uri="{0D108BD9-81ED-4DB2-BD59-A6C34878D82A}">
                    <a16:rowId xmlns:a16="http://schemas.microsoft.com/office/drawing/2014/main" val="3513864720"/>
                  </a:ext>
                </a:extLst>
              </a:tr>
              <a:tr h="3352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Loyal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Preparation</a:t>
                      </a:r>
                      <a:endParaRPr lang="en-CA" sz="1600" dirty="0"/>
                    </a:p>
                  </a:txBody>
                  <a:tcPr/>
                </a:tc>
                <a:extLst>
                  <a:ext uri="{0D108BD9-81ED-4DB2-BD59-A6C34878D82A}">
                    <a16:rowId xmlns:a16="http://schemas.microsoft.com/office/drawing/2014/main" val="1523025419"/>
                  </a:ext>
                </a:extLst>
              </a:tr>
              <a:tr h="3352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Work Ethic</a:t>
                      </a:r>
                    </a:p>
                  </a:txBody>
                  <a:tcPr/>
                </a:tc>
                <a:tc>
                  <a:txBody>
                    <a:bodyPr/>
                    <a:lstStyle/>
                    <a:p>
                      <a:pPr algn="ctr"/>
                      <a:endParaRPr lang="en-CA" sz="1600" dirty="0"/>
                    </a:p>
                  </a:txBody>
                  <a:tcPr/>
                </a:tc>
                <a:extLst>
                  <a:ext uri="{0D108BD9-81ED-4DB2-BD59-A6C34878D82A}">
                    <a16:rowId xmlns:a16="http://schemas.microsoft.com/office/drawing/2014/main" val="4075522909"/>
                  </a:ext>
                </a:extLst>
              </a:tr>
            </a:tbl>
          </a:graphicData>
        </a:graphic>
      </p:graphicFrame>
      <p:sp>
        <p:nvSpPr>
          <p:cNvPr id="13" name="TextBox 12">
            <a:extLst>
              <a:ext uri="{FF2B5EF4-FFF2-40B4-BE49-F238E27FC236}">
                <a16:creationId xmlns:a16="http://schemas.microsoft.com/office/drawing/2014/main" id="{2F17EB5A-748C-499D-97F0-351B7A0EF9F2}"/>
              </a:ext>
            </a:extLst>
          </p:cNvPr>
          <p:cNvSpPr txBox="1"/>
          <p:nvPr/>
        </p:nvSpPr>
        <p:spPr>
          <a:xfrm>
            <a:off x="1314667" y="6208938"/>
            <a:ext cx="5460624" cy="307777"/>
          </a:xfrm>
          <a:prstGeom prst="rect">
            <a:avLst/>
          </a:prstGeom>
          <a:noFill/>
        </p:spPr>
        <p:txBody>
          <a:bodyPr wrap="square" rtlCol="0">
            <a:spAutoFit/>
          </a:bodyPr>
          <a:lstStyle/>
          <a:p>
            <a:r>
              <a:rPr lang="en-US" sz="1400" b="1" i="1" dirty="0"/>
              <a:t>Peewee 3 Black’s team captains will be selected using the same criteria.</a:t>
            </a:r>
            <a:endParaRPr lang="en-CA" sz="1400" b="1" i="1" dirty="0"/>
          </a:p>
        </p:txBody>
      </p:sp>
      <p:sp>
        <p:nvSpPr>
          <p:cNvPr id="12" name="TextBox 11">
            <a:extLst>
              <a:ext uri="{FF2B5EF4-FFF2-40B4-BE49-F238E27FC236}">
                <a16:creationId xmlns:a16="http://schemas.microsoft.com/office/drawing/2014/main" id="{F447740A-8E6C-4873-AC58-47715405F111}"/>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4" name="Picture 13">
            <a:extLst>
              <a:ext uri="{FF2B5EF4-FFF2-40B4-BE49-F238E27FC236}">
                <a16:creationId xmlns:a16="http://schemas.microsoft.com/office/drawing/2014/main" id="{9F0167DB-50A6-4509-AA61-46F7A3274C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120786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D793BCA-B12A-47F9-913A-144C6B01617F}"/>
              </a:ext>
            </a:extLst>
          </p:cNvPr>
          <p:cNvPicPr>
            <a:picLocks noChangeAspect="1"/>
          </p:cNvPicPr>
          <p:nvPr/>
        </p:nvPicPr>
        <p:blipFill rotWithShape="1">
          <a:blip r:embed="rId2">
            <a:extLst>
              <a:ext uri="{28A0092B-C50C-407E-A947-70E740481C1C}">
                <a14:useLocalDpi xmlns:a14="http://schemas.microsoft.com/office/drawing/2010/main" val="0"/>
              </a:ext>
            </a:extLst>
          </a:blip>
          <a:srcRect t="2552" r="1" b="1"/>
          <a:stretch/>
        </p:blipFill>
        <p:spPr>
          <a:xfrm>
            <a:off x="3522468" y="10"/>
            <a:ext cx="8669532" cy="6857990"/>
          </a:xfrm>
          <a:prstGeom prst="rect">
            <a:avLst/>
          </a:prstGeom>
        </p:spPr>
      </p:pic>
      <p:sp>
        <p:nvSpPr>
          <p:cNvPr id="15" name="Rectangle 14">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EAB666A-DC4E-4EFE-BBC3-B739153E440E}"/>
              </a:ext>
            </a:extLst>
          </p:cNvPr>
          <p:cNvSpPr txBox="1"/>
          <p:nvPr/>
        </p:nvSpPr>
        <p:spPr>
          <a:xfrm>
            <a:off x="371094" y="1161288"/>
            <a:ext cx="3438144" cy="1124712"/>
          </a:xfrm>
          <a:prstGeom prst="rect">
            <a:avLst/>
          </a:prstGeom>
        </p:spPr>
        <p:txBody>
          <a:bodyPr vert="horz" lIns="91440" tIns="45720" rIns="91440" bIns="45720" rtlCol="0" anchor="b">
            <a:normAutofit/>
          </a:bodyPr>
          <a:lstStyle/>
          <a:p>
            <a:pPr lvl="0">
              <a:lnSpc>
                <a:spcPct val="90000"/>
              </a:lnSpc>
              <a:spcBef>
                <a:spcPct val="0"/>
              </a:spcBef>
              <a:spcAft>
                <a:spcPts val="600"/>
              </a:spcAft>
              <a:defRPr/>
            </a:pPr>
            <a:r>
              <a:rPr lang="en-US" sz="2800" dirty="0">
                <a:solidFill>
                  <a:schemeClr val="bg1"/>
                </a:solidFill>
                <a:latin typeface="+mj-lt"/>
                <a:ea typeface="+mj-ea"/>
                <a:cs typeface="+mj-cs"/>
              </a:rPr>
              <a:t>RAIDERS U13 Team 1</a:t>
            </a:r>
            <a:endParaRPr kumimoji="0" lang="en-US" sz="2800" b="0" i="0" u="none" strike="noStrike" cap="none" spc="0" normalizeH="0" baseline="0" noProof="0" dirty="0">
              <a:ln>
                <a:noFill/>
              </a:ln>
              <a:solidFill>
                <a:schemeClr val="bg1"/>
              </a:solidFill>
              <a:effectLst/>
              <a:uLnTx/>
              <a:uFillTx/>
              <a:latin typeface="+mj-lt"/>
              <a:ea typeface="+mj-ea"/>
              <a:cs typeface="+mj-cs"/>
            </a:endParaRPr>
          </a:p>
        </p:txBody>
      </p:sp>
      <p:sp>
        <p:nvSpPr>
          <p:cNvPr id="17" name="Rectangle 1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D3F6AC7-2332-4FE6-9A20-9CD8E9833FC5}"/>
              </a:ext>
            </a:extLst>
          </p:cNvPr>
          <p:cNvSpPr txBox="1"/>
          <p:nvPr/>
        </p:nvSpPr>
        <p:spPr>
          <a:xfrm>
            <a:off x="371094" y="2718054"/>
            <a:ext cx="3438906" cy="3207258"/>
          </a:xfrm>
          <a:prstGeom prst="rect">
            <a:avLst/>
          </a:prstGeom>
        </p:spPr>
        <p:txBody>
          <a:bodyPr vert="horz" lIns="91440" tIns="45720" rIns="91440" bIns="45720" rtlCol="0" anchor="t">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700" b="0" i="0" u="none" strike="noStrike" cap="none" spc="0" normalizeH="0" baseline="0" noProof="0" dirty="0">
                <a:ln>
                  <a:noFill/>
                </a:ln>
                <a:solidFill>
                  <a:schemeClr val="bg1"/>
                </a:solidFill>
                <a:effectLst/>
                <a:uLnTx/>
                <a:uFillTx/>
              </a:rPr>
              <a:t>2023-2024</a:t>
            </a:r>
          </a:p>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700" b="0" i="0" u="none" strike="noStrike" cap="none" spc="0" normalizeH="0" baseline="0" noProof="0" dirty="0">
                <a:ln>
                  <a:noFill/>
                </a:ln>
                <a:solidFill>
                  <a:schemeClr val="bg1"/>
                </a:solidFill>
                <a:effectLst/>
                <a:uLnTx/>
                <a:uFillTx/>
              </a:rPr>
              <a:t>Team Principles</a:t>
            </a:r>
          </a:p>
        </p:txBody>
      </p:sp>
    </p:spTree>
    <p:extLst>
      <p:ext uri="{BB962C8B-B14F-4D97-AF65-F5344CB8AC3E}">
        <p14:creationId xmlns:p14="http://schemas.microsoft.com/office/powerpoint/2010/main" val="3599928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On-Ice Identity</a:t>
            </a:r>
            <a:endParaRPr lang="en-CA" sz="3600" dirty="0">
              <a:solidFill>
                <a:schemeClr val="bg1"/>
              </a:solidFill>
            </a:endParaRPr>
          </a:p>
        </p:txBody>
      </p:sp>
      <p:sp>
        <p:nvSpPr>
          <p:cNvPr id="8" name="Rectangle 7">
            <a:extLst>
              <a:ext uri="{FF2B5EF4-FFF2-40B4-BE49-F238E27FC236}">
                <a16:creationId xmlns:a16="http://schemas.microsoft.com/office/drawing/2014/main" id="{E8030108-25EE-4270-AD17-DFB6F00EDF60}"/>
              </a:ext>
            </a:extLst>
          </p:cNvPr>
          <p:cNvSpPr/>
          <p:nvPr/>
        </p:nvSpPr>
        <p:spPr>
          <a:xfrm>
            <a:off x="415981" y="2088093"/>
            <a:ext cx="10580715" cy="4517712"/>
          </a:xfrm>
          <a:prstGeom prst="rect">
            <a:avLst/>
          </a:prstGeom>
        </p:spPr>
        <p:txBody>
          <a:bodyPr wrap="square">
            <a:spAutoFit/>
          </a:bodyPr>
          <a:lstStyle/>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We own the puck! - When we have it, we protect it, and when we don’t, we go get it. Possession is King.</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Pressure, Pressure, Pressure! - We don’t stop skating, keep our legs moving, and we put continuous pressure on our opponents.</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Short shifts, Smart Changes – Shifts are 30-45 Seconds, We make smart and timely changes, don’t leave our teammates in a bad spot.</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Pucks over the Blues – We get the puck out of our zone and we get the puck deep into the other zone.</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Protect the House! – D-side positioning, Mid Ice Strong, Big Goaltending</a:t>
            </a: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Forecheck with Purpose – F1 goes directly to where the puck is, not where it might be going.</a:t>
            </a:r>
          </a:p>
          <a:p>
            <a:pPr marL="342900" marR="0" lvl="0" indent="-342900">
              <a:lnSpc>
                <a:spcPct val="106000"/>
              </a:lnSpc>
              <a:spcBef>
                <a:spcPts val="0"/>
              </a:spcBef>
              <a:spcAft>
                <a:spcPts val="0"/>
              </a:spcAft>
              <a:buFont typeface="+mj-lt"/>
              <a:buAutoNum type="arabicPeriod"/>
            </a:pPr>
            <a:endParaRPr lang="en-CA" sz="1600" b="1" i="1" u="sng"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Backcheck All The Way - “BC-ATW”- Backcheck through the middle all the way</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6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sz="1600" i="1" dirty="0">
                <a:latin typeface="Calibri" panose="020F0502020204030204" pitchFamily="34" charset="0"/>
                <a:ea typeface="Calibri" panose="020F0502020204030204" pitchFamily="34" charset="0"/>
                <a:cs typeface="Times New Roman" panose="02020603050405020304" pitchFamily="18" charset="0"/>
              </a:rPr>
              <a:t>Our D are a part of our OFFENSE!!  - They rush we cover, they’re open we pass to them, they’re shooting we screen.</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A7808D2A-480F-4A95-A15F-E76847F887CF}"/>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0" name="Picture 9">
            <a:extLst>
              <a:ext uri="{FF2B5EF4-FFF2-40B4-BE49-F238E27FC236}">
                <a16:creationId xmlns:a16="http://schemas.microsoft.com/office/drawing/2014/main" id="{E83E83E3-3F5E-4397-BB68-ADA88615DA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2661956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0A02F5-420E-47CA-9E12-56CDAAF792FA}"/>
              </a:ext>
            </a:extLst>
          </p:cNvPr>
          <p:cNvSpPr/>
          <p:nvPr/>
        </p:nvSpPr>
        <p:spPr>
          <a:xfrm>
            <a:off x="1" y="1620978"/>
            <a:ext cx="12192000" cy="25769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a:extLst>
              <a:ext uri="{FF2B5EF4-FFF2-40B4-BE49-F238E27FC236}">
                <a16:creationId xmlns:a16="http://schemas.microsoft.com/office/drawing/2014/main" id="{6527D77A-E772-4D9A-A793-2E5252ECA566}"/>
              </a:ext>
            </a:extLst>
          </p:cNvPr>
          <p:cNvSpPr/>
          <p:nvPr/>
        </p:nvSpPr>
        <p:spPr>
          <a:xfrm>
            <a:off x="0" y="-41563"/>
            <a:ext cx="12192000" cy="16699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a:extLst>
              <a:ext uri="{FF2B5EF4-FFF2-40B4-BE49-F238E27FC236}">
                <a16:creationId xmlns:a16="http://schemas.microsoft.com/office/drawing/2014/main" id="{7E1AAD7A-5BD3-4044-8172-E71C0BED0863}"/>
              </a:ext>
            </a:extLst>
          </p:cNvPr>
          <p:cNvSpPr txBox="1"/>
          <p:nvPr/>
        </p:nvSpPr>
        <p:spPr>
          <a:xfrm>
            <a:off x="2064327" y="157938"/>
            <a:ext cx="8063345" cy="646331"/>
          </a:xfrm>
          <a:prstGeom prst="rect">
            <a:avLst/>
          </a:prstGeom>
          <a:noFill/>
        </p:spPr>
        <p:txBody>
          <a:bodyPr wrap="square" rtlCol="0">
            <a:spAutoFit/>
          </a:bodyPr>
          <a:lstStyle/>
          <a:p>
            <a:r>
              <a:rPr lang="en-US" sz="3600" dirty="0">
                <a:solidFill>
                  <a:schemeClr val="bg1"/>
                </a:solidFill>
              </a:rPr>
              <a:t>Defensive Principles</a:t>
            </a:r>
            <a:endParaRPr lang="en-CA" sz="3600" dirty="0">
              <a:solidFill>
                <a:schemeClr val="bg1"/>
              </a:solidFill>
            </a:endParaRPr>
          </a:p>
        </p:txBody>
      </p:sp>
      <p:sp>
        <p:nvSpPr>
          <p:cNvPr id="8" name="Rectangle 7">
            <a:extLst>
              <a:ext uri="{FF2B5EF4-FFF2-40B4-BE49-F238E27FC236}">
                <a16:creationId xmlns:a16="http://schemas.microsoft.com/office/drawing/2014/main" id="{8E7EAD0F-738D-468E-A0D2-71E778D042DD}"/>
              </a:ext>
            </a:extLst>
          </p:cNvPr>
          <p:cNvSpPr/>
          <p:nvPr/>
        </p:nvSpPr>
        <p:spPr>
          <a:xfrm>
            <a:off x="415981" y="2218157"/>
            <a:ext cx="11147023" cy="3948325"/>
          </a:xfrm>
          <a:prstGeom prst="rect">
            <a:avLst/>
          </a:prstGeom>
        </p:spPr>
        <p:txBody>
          <a:bodyPr wrap="square">
            <a:spAutoFit/>
          </a:bodyPr>
          <a:lstStyle/>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Play Mid ice strong - We play between the dots and protect this ice first before moving out.</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0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Win battles and be first to loose pucks – We battle hard and we win the races to 50/50 pucks. We must own the puck!!!</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endParaRPr lang="en-CA" sz="10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We get our sticks on pucks – We use skating and active sticks to disrupt our opponents to force turnovers.</a:t>
            </a:r>
          </a:p>
          <a:p>
            <a:pPr marL="342900" marR="0" lvl="0" indent="-342900">
              <a:lnSpc>
                <a:spcPct val="106000"/>
              </a:lnSpc>
              <a:spcBef>
                <a:spcPts val="0"/>
              </a:spcBef>
              <a:spcAft>
                <a:spcPts val="0"/>
              </a:spcAft>
              <a:buFont typeface="+mj-lt"/>
              <a:buAutoNum type="arabicPeriod"/>
            </a:pPr>
            <a:endParaRPr lang="en-CA" sz="10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r>
              <a:rPr lang="en-CA" i="1" dirty="0">
                <a:latin typeface="Calibri" panose="020F0502020204030204" pitchFamily="34" charset="0"/>
                <a:ea typeface="Calibri" panose="020F0502020204030204" pitchFamily="34" charset="0"/>
                <a:cs typeface="Times New Roman" panose="02020603050405020304" pitchFamily="18" charset="0"/>
              </a:rPr>
              <a:t>D-Side Positioning – We are always defensively on the correct side of our opponent interrupting their passes and shots.</a:t>
            </a:r>
          </a:p>
          <a:p>
            <a:pPr marL="342900" indent="-342900">
              <a:lnSpc>
                <a:spcPct val="106000"/>
              </a:lnSpc>
              <a:spcAft>
                <a:spcPts val="800"/>
              </a:spcAft>
              <a:buFont typeface="+mj-lt"/>
              <a:buAutoNum type="arabicPeriod"/>
            </a:pPr>
            <a:endParaRPr lang="en-CA" sz="1000" i="1" dirty="0">
              <a:latin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CA" i="1" dirty="0">
                <a:latin typeface="Calibri" panose="020F0502020204030204" pitchFamily="34" charset="0"/>
                <a:cs typeface="Times New Roman" panose="02020603050405020304" pitchFamily="18" charset="0"/>
              </a:rPr>
              <a:t>Maintain our Composure – If we find ourselves in trouble we fallback to our defensive structure. We don’t scramble!</a:t>
            </a:r>
          </a:p>
          <a:p>
            <a:pPr marL="342900" indent="-342900">
              <a:lnSpc>
                <a:spcPct val="106000"/>
              </a:lnSpc>
              <a:spcAft>
                <a:spcPts val="800"/>
              </a:spcAft>
              <a:buFont typeface="+mj-lt"/>
              <a:buAutoNum type="arabicPeriod"/>
            </a:pPr>
            <a:endParaRPr lang="en-CA" sz="1000" i="1" dirty="0">
              <a:latin typeface="Calibri" panose="020F0502020204030204" pitchFamily="34" charset="0"/>
              <a:cs typeface="Times New Roman" panose="02020603050405020304" pitchFamily="18" charset="0"/>
            </a:endParaRPr>
          </a:p>
          <a:p>
            <a:pPr marL="342900" indent="-342900">
              <a:lnSpc>
                <a:spcPct val="106000"/>
              </a:lnSpc>
              <a:spcAft>
                <a:spcPts val="800"/>
              </a:spcAft>
              <a:buFont typeface="+mj-lt"/>
              <a:buAutoNum type="arabicPeriod"/>
            </a:pPr>
            <a:r>
              <a:rPr lang="en-CA" i="1" dirty="0">
                <a:latin typeface="Calibri" panose="020F0502020204030204" pitchFamily="34" charset="0"/>
                <a:cs typeface="Times New Roman" panose="02020603050405020304" pitchFamily="18" charset="0"/>
              </a:rPr>
              <a:t>Rebound Control – Our goaltending controls rebounds, our team collapses to support our goaltending.</a:t>
            </a:r>
          </a:p>
        </p:txBody>
      </p:sp>
      <p:sp>
        <p:nvSpPr>
          <p:cNvPr id="10" name="TextBox 9">
            <a:extLst>
              <a:ext uri="{FF2B5EF4-FFF2-40B4-BE49-F238E27FC236}">
                <a16:creationId xmlns:a16="http://schemas.microsoft.com/office/drawing/2014/main" id="{7642BBF2-7EDB-41BA-9555-D589D2551FA6}"/>
              </a:ext>
            </a:extLst>
          </p:cNvPr>
          <p:cNvSpPr txBox="1"/>
          <p:nvPr/>
        </p:nvSpPr>
        <p:spPr>
          <a:xfrm>
            <a:off x="2064327" y="848139"/>
            <a:ext cx="8063345" cy="400110"/>
          </a:xfrm>
          <a:prstGeom prst="rect">
            <a:avLst/>
          </a:prstGeom>
          <a:noFill/>
        </p:spPr>
        <p:txBody>
          <a:bodyPr wrap="square" rtlCol="0">
            <a:spAutoFit/>
          </a:bodyPr>
          <a:lstStyle/>
          <a:p>
            <a:r>
              <a:rPr lang="en-CA" sz="2000" dirty="0">
                <a:solidFill>
                  <a:schemeClr val="bg1"/>
                </a:solidFill>
              </a:rPr>
              <a:t>RAIDERS U13 Team 1 2023-2024 Team Guide</a:t>
            </a:r>
          </a:p>
        </p:txBody>
      </p:sp>
      <p:pic>
        <p:nvPicPr>
          <p:cNvPr id="11" name="Picture 10">
            <a:extLst>
              <a:ext uri="{FF2B5EF4-FFF2-40B4-BE49-F238E27FC236}">
                <a16:creationId xmlns:a16="http://schemas.microsoft.com/office/drawing/2014/main" id="{0A6099F0-2F5A-4942-AC89-31953C99E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63" y="216102"/>
            <a:ext cx="1413232" cy="1147212"/>
          </a:xfrm>
          <a:prstGeom prst="rect">
            <a:avLst/>
          </a:prstGeom>
        </p:spPr>
      </p:pic>
    </p:spTree>
    <p:extLst>
      <p:ext uri="{BB962C8B-B14F-4D97-AF65-F5344CB8AC3E}">
        <p14:creationId xmlns:p14="http://schemas.microsoft.com/office/powerpoint/2010/main" val="4089762197"/>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2687</TotalTime>
  <Words>2572</Words>
  <Application>Microsoft Office PowerPoint</Application>
  <PresentationFormat>Widescreen</PresentationFormat>
  <Paragraphs>302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Lea</dc:creator>
  <cp:lastModifiedBy>Lisi, Nancy M</cp:lastModifiedBy>
  <cp:revision>72</cp:revision>
  <cp:lastPrinted>2019-10-22T04:00:00Z</cp:lastPrinted>
  <dcterms:created xsi:type="dcterms:W3CDTF">2019-10-01T00:57:20Z</dcterms:created>
  <dcterms:modified xsi:type="dcterms:W3CDTF">2023-06-28T20:29:03Z</dcterms:modified>
</cp:coreProperties>
</file>