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70" r:id="rId2"/>
    <p:sldId id="256" r:id="rId3"/>
    <p:sldId id="259" r:id="rId4"/>
    <p:sldId id="284" r:id="rId5"/>
    <p:sldId id="285" r:id="rId6"/>
    <p:sldId id="279" r:id="rId7"/>
    <p:sldId id="276" r:id="rId8"/>
    <p:sldId id="261" r:id="rId9"/>
    <p:sldId id="262" r:id="rId10"/>
    <p:sldId id="263" r:id="rId11"/>
    <p:sldId id="265" r:id="rId12"/>
    <p:sldId id="290" r:id="rId13"/>
    <p:sldId id="289" r:id="rId14"/>
    <p:sldId id="291" r:id="rId15"/>
    <p:sldId id="264" r:id="rId16"/>
    <p:sldId id="287" r:id="rId17"/>
    <p:sldId id="288" r:id="rId18"/>
    <p:sldId id="292" r:id="rId19"/>
    <p:sldId id="293" r:id="rId20"/>
    <p:sldId id="277" r:id="rId21"/>
    <p:sldId id="272" r:id="rId22"/>
    <p:sldId id="286" r:id="rId23"/>
    <p:sldId id="278" r:id="rId24"/>
    <p:sldId id="274" r:id="rId25"/>
    <p:sldId id="273" r:id="rId26"/>
    <p:sldId id="275" r:id="rId27"/>
    <p:sldId id="267" r:id="rId2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am" id="{3F24101E-219F-4472-8F71-5808BADCE0E8}">
          <p14:sldIdLst>
            <p14:sldId id="270"/>
            <p14:sldId id="256"/>
            <p14:sldId id="259"/>
            <p14:sldId id="284"/>
            <p14:sldId id="285"/>
            <p14:sldId id="279"/>
          </p14:sldIdLst>
        </p14:section>
        <p14:section name="Principles &amp; Systems" id="{7CFCA24A-7ECE-43A6-94CF-81183075248E}">
          <p14:sldIdLst>
            <p14:sldId id="276"/>
            <p14:sldId id="261"/>
            <p14:sldId id="262"/>
            <p14:sldId id="263"/>
            <p14:sldId id="265"/>
            <p14:sldId id="290"/>
            <p14:sldId id="289"/>
            <p14:sldId id="291"/>
            <p14:sldId id="264"/>
            <p14:sldId id="287"/>
            <p14:sldId id="288"/>
            <p14:sldId id="292"/>
            <p14:sldId id="293"/>
          </p14:sldIdLst>
        </p14:section>
        <p14:section name="Season View" id="{B6D04B49-041D-48B4-9832-ED5ACC07BFEA}">
          <p14:sldIdLst>
            <p14:sldId id="277"/>
            <p14:sldId id="272"/>
            <p14:sldId id="286"/>
          </p14:sldIdLst>
        </p14:section>
        <p14:section name="Off Ice" id="{425C491D-1FCE-4CFE-AA0D-DFB27146174B}">
          <p14:sldIdLst>
            <p14:sldId id="278"/>
            <p14:sldId id="274"/>
            <p14:sldId id="273"/>
            <p14:sldId id="275"/>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7F7F7F"/>
    <a:srgbClr val="595959"/>
    <a:srgbClr val="D9D9D9"/>
    <a:srgbClr val="A6A6A6"/>
    <a:srgbClr val="BFBFBF"/>
    <a:srgbClr val="000000"/>
    <a:srgbClr val="E7E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AC7A2C-C994-4036-AA50-8B3B7FA49583}" v="328" dt="2022-11-03T02:37:55.1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88" d="100"/>
          <a:sy n="88" d="100"/>
        </p:scale>
        <p:origin x="108" y="4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0B1EED06-745E-429C-A22E-F34595D48F93}" type="datetimeFigureOut">
              <a:rPr lang="en-US" smtClean="0"/>
              <a:t>6/28/2023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E43C87B-87AE-40F2-996E-5D0A27BE2099}" type="slidenum">
              <a:rPr lang="en-US" smtClean="0"/>
              <a:t>‹#›</a:t>
            </a:fld>
            <a:endParaRPr lang="en-US"/>
          </a:p>
        </p:txBody>
      </p:sp>
    </p:spTree>
    <p:extLst>
      <p:ext uri="{BB962C8B-B14F-4D97-AF65-F5344CB8AC3E}">
        <p14:creationId xmlns:p14="http://schemas.microsoft.com/office/powerpoint/2010/main" val="2806747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a:t>
            </a:fld>
            <a:endParaRPr lang="en-US"/>
          </a:p>
        </p:txBody>
      </p:sp>
    </p:spTree>
    <p:extLst>
      <p:ext uri="{BB962C8B-B14F-4D97-AF65-F5344CB8AC3E}">
        <p14:creationId xmlns:p14="http://schemas.microsoft.com/office/powerpoint/2010/main" val="3475638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10</a:t>
            </a:fld>
            <a:endParaRPr lang="en-US"/>
          </a:p>
        </p:txBody>
      </p:sp>
    </p:spTree>
    <p:extLst>
      <p:ext uri="{BB962C8B-B14F-4D97-AF65-F5344CB8AC3E}">
        <p14:creationId xmlns:p14="http://schemas.microsoft.com/office/powerpoint/2010/main" val="15913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11</a:t>
            </a:fld>
            <a:endParaRPr lang="en-US"/>
          </a:p>
        </p:txBody>
      </p:sp>
    </p:spTree>
    <p:extLst>
      <p:ext uri="{BB962C8B-B14F-4D97-AF65-F5344CB8AC3E}">
        <p14:creationId xmlns:p14="http://schemas.microsoft.com/office/powerpoint/2010/main" val="4292309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12</a:t>
            </a:fld>
            <a:endParaRPr lang="en-US"/>
          </a:p>
        </p:txBody>
      </p:sp>
    </p:spTree>
    <p:extLst>
      <p:ext uri="{BB962C8B-B14F-4D97-AF65-F5344CB8AC3E}">
        <p14:creationId xmlns:p14="http://schemas.microsoft.com/office/powerpoint/2010/main" val="244864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13</a:t>
            </a:fld>
            <a:endParaRPr lang="en-US"/>
          </a:p>
        </p:txBody>
      </p:sp>
    </p:spTree>
    <p:extLst>
      <p:ext uri="{BB962C8B-B14F-4D97-AF65-F5344CB8AC3E}">
        <p14:creationId xmlns:p14="http://schemas.microsoft.com/office/powerpoint/2010/main" val="757550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14</a:t>
            </a:fld>
            <a:endParaRPr lang="en-US"/>
          </a:p>
        </p:txBody>
      </p:sp>
    </p:spTree>
    <p:extLst>
      <p:ext uri="{BB962C8B-B14F-4D97-AF65-F5344CB8AC3E}">
        <p14:creationId xmlns:p14="http://schemas.microsoft.com/office/powerpoint/2010/main" val="2059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15</a:t>
            </a:fld>
            <a:endParaRPr lang="en-US"/>
          </a:p>
        </p:txBody>
      </p:sp>
    </p:spTree>
    <p:extLst>
      <p:ext uri="{BB962C8B-B14F-4D97-AF65-F5344CB8AC3E}">
        <p14:creationId xmlns:p14="http://schemas.microsoft.com/office/powerpoint/2010/main" val="4262332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16</a:t>
            </a:fld>
            <a:endParaRPr lang="en-US"/>
          </a:p>
        </p:txBody>
      </p:sp>
    </p:spTree>
    <p:extLst>
      <p:ext uri="{BB962C8B-B14F-4D97-AF65-F5344CB8AC3E}">
        <p14:creationId xmlns:p14="http://schemas.microsoft.com/office/powerpoint/2010/main" val="4204664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17</a:t>
            </a:fld>
            <a:endParaRPr lang="en-US"/>
          </a:p>
        </p:txBody>
      </p:sp>
    </p:spTree>
    <p:extLst>
      <p:ext uri="{BB962C8B-B14F-4D97-AF65-F5344CB8AC3E}">
        <p14:creationId xmlns:p14="http://schemas.microsoft.com/office/powerpoint/2010/main" val="2116133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18</a:t>
            </a:fld>
            <a:endParaRPr lang="en-US"/>
          </a:p>
        </p:txBody>
      </p:sp>
    </p:spTree>
    <p:extLst>
      <p:ext uri="{BB962C8B-B14F-4D97-AF65-F5344CB8AC3E}">
        <p14:creationId xmlns:p14="http://schemas.microsoft.com/office/powerpoint/2010/main" val="1486942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19</a:t>
            </a:fld>
            <a:endParaRPr lang="en-US"/>
          </a:p>
        </p:txBody>
      </p:sp>
    </p:spTree>
    <p:extLst>
      <p:ext uri="{BB962C8B-B14F-4D97-AF65-F5344CB8AC3E}">
        <p14:creationId xmlns:p14="http://schemas.microsoft.com/office/powerpoint/2010/main" val="13635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a:t>
            </a:fld>
            <a:endParaRPr lang="en-US"/>
          </a:p>
        </p:txBody>
      </p:sp>
    </p:spTree>
    <p:extLst>
      <p:ext uri="{BB962C8B-B14F-4D97-AF65-F5344CB8AC3E}">
        <p14:creationId xmlns:p14="http://schemas.microsoft.com/office/powerpoint/2010/main" val="3157344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20</a:t>
            </a:fld>
            <a:endParaRPr lang="en-US"/>
          </a:p>
        </p:txBody>
      </p:sp>
    </p:spTree>
    <p:extLst>
      <p:ext uri="{BB962C8B-B14F-4D97-AF65-F5344CB8AC3E}">
        <p14:creationId xmlns:p14="http://schemas.microsoft.com/office/powerpoint/2010/main" val="1053631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21</a:t>
            </a:fld>
            <a:endParaRPr lang="en-US"/>
          </a:p>
        </p:txBody>
      </p:sp>
    </p:spTree>
    <p:extLst>
      <p:ext uri="{BB962C8B-B14F-4D97-AF65-F5344CB8AC3E}">
        <p14:creationId xmlns:p14="http://schemas.microsoft.com/office/powerpoint/2010/main" val="4223865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22</a:t>
            </a:fld>
            <a:endParaRPr lang="en-US"/>
          </a:p>
        </p:txBody>
      </p:sp>
    </p:spTree>
    <p:extLst>
      <p:ext uri="{BB962C8B-B14F-4D97-AF65-F5344CB8AC3E}">
        <p14:creationId xmlns:p14="http://schemas.microsoft.com/office/powerpoint/2010/main" val="1200709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23</a:t>
            </a:fld>
            <a:endParaRPr lang="en-US"/>
          </a:p>
        </p:txBody>
      </p:sp>
    </p:spTree>
    <p:extLst>
      <p:ext uri="{BB962C8B-B14F-4D97-AF65-F5344CB8AC3E}">
        <p14:creationId xmlns:p14="http://schemas.microsoft.com/office/powerpoint/2010/main" val="2655826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24</a:t>
            </a:fld>
            <a:endParaRPr lang="en-US"/>
          </a:p>
        </p:txBody>
      </p:sp>
    </p:spTree>
    <p:extLst>
      <p:ext uri="{BB962C8B-B14F-4D97-AF65-F5344CB8AC3E}">
        <p14:creationId xmlns:p14="http://schemas.microsoft.com/office/powerpoint/2010/main" val="1340586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25</a:t>
            </a:fld>
            <a:endParaRPr lang="en-US"/>
          </a:p>
        </p:txBody>
      </p:sp>
    </p:spTree>
    <p:extLst>
      <p:ext uri="{BB962C8B-B14F-4D97-AF65-F5344CB8AC3E}">
        <p14:creationId xmlns:p14="http://schemas.microsoft.com/office/powerpoint/2010/main" val="761332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26</a:t>
            </a:fld>
            <a:endParaRPr lang="en-US"/>
          </a:p>
        </p:txBody>
      </p:sp>
    </p:spTree>
    <p:extLst>
      <p:ext uri="{BB962C8B-B14F-4D97-AF65-F5344CB8AC3E}">
        <p14:creationId xmlns:p14="http://schemas.microsoft.com/office/powerpoint/2010/main" val="1641191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27</a:t>
            </a:fld>
            <a:endParaRPr lang="en-US"/>
          </a:p>
        </p:txBody>
      </p:sp>
    </p:spTree>
    <p:extLst>
      <p:ext uri="{BB962C8B-B14F-4D97-AF65-F5344CB8AC3E}">
        <p14:creationId xmlns:p14="http://schemas.microsoft.com/office/powerpoint/2010/main" val="1085089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3</a:t>
            </a:fld>
            <a:endParaRPr lang="en-US"/>
          </a:p>
        </p:txBody>
      </p:sp>
    </p:spTree>
    <p:extLst>
      <p:ext uri="{BB962C8B-B14F-4D97-AF65-F5344CB8AC3E}">
        <p14:creationId xmlns:p14="http://schemas.microsoft.com/office/powerpoint/2010/main" val="236424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4</a:t>
            </a:fld>
            <a:endParaRPr lang="en-US"/>
          </a:p>
        </p:txBody>
      </p:sp>
    </p:spTree>
    <p:extLst>
      <p:ext uri="{BB962C8B-B14F-4D97-AF65-F5344CB8AC3E}">
        <p14:creationId xmlns:p14="http://schemas.microsoft.com/office/powerpoint/2010/main" val="976048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5</a:t>
            </a:fld>
            <a:endParaRPr lang="en-US"/>
          </a:p>
        </p:txBody>
      </p:sp>
    </p:spTree>
    <p:extLst>
      <p:ext uri="{BB962C8B-B14F-4D97-AF65-F5344CB8AC3E}">
        <p14:creationId xmlns:p14="http://schemas.microsoft.com/office/powerpoint/2010/main" val="1518656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6</a:t>
            </a:fld>
            <a:endParaRPr lang="en-US"/>
          </a:p>
        </p:txBody>
      </p:sp>
    </p:spTree>
    <p:extLst>
      <p:ext uri="{BB962C8B-B14F-4D97-AF65-F5344CB8AC3E}">
        <p14:creationId xmlns:p14="http://schemas.microsoft.com/office/powerpoint/2010/main" val="272141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7</a:t>
            </a:fld>
            <a:endParaRPr lang="en-US"/>
          </a:p>
        </p:txBody>
      </p:sp>
    </p:spTree>
    <p:extLst>
      <p:ext uri="{BB962C8B-B14F-4D97-AF65-F5344CB8AC3E}">
        <p14:creationId xmlns:p14="http://schemas.microsoft.com/office/powerpoint/2010/main" val="48873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8</a:t>
            </a:fld>
            <a:endParaRPr lang="en-US"/>
          </a:p>
        </p:txBody>
      </p:sp>
    </p:spTree>
    <p:extLst>
      <p:ext uri="{BB962C8B-B14F-4D97-AF65-F5344CB8AC3E}">
        <p14:creationId xmlns:p14="http://schemas.microsoft.com/office/powerpoint/2010/main" val="79802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43C87B-87AE-40F2-996E-5D0A27BE2099}" type="slidenum">
              <a:rPr lang="en-US" smtClean="0"/>
              <a:t>9</a:t>
            </a:fld>
            <a:endParaRPr lang="en-US"/>
          </a:p>
        </p:txBody>
      </p:sp>
    </p:spTree>
    <p:extLst>
      <p:ext uri="{BB962C8B-B14F-4D97-AF65-F5344CB8AC3E}">
        <p14:creationId xmlns:p14="http://schemas.microsoft.com/office/powerpoint/2010/main" val="4204550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108694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3342836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230227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262512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1272120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1761390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431326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182179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124996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3576743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55D3F3-436D-4B06-BA52-6B3168E3AEE1}" type="datetimeFigureOut">
              <a:rPr lang="en-CA" smtClean="0"/>
              <a:t>2023-06-28</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14D2DC-ECCA-4540-A18D-8C189BA8E55A}" type="slidenum">
              <a:rPr lang="en-CA" smtClean="0"/>
              <a:t>‹#›</a:t>
            </a:fld>
            <a:endParaRPr lang="en-CA" dirty="0"/>
          </a:p>
        </p:txBody>
      </p:sp>
    </p:spTree>
    <p:extLst>
      <p:ext uri="{BB962C8B-B14F-4D97-AF65-F5344CB8AC3E}">
        <p14:creationId xmlns:p14="http://schemas.microsoft.com/office/powerpoint/2010/main" val="4113149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5D3F3-436D-4B06-BA52-6B3168E3AEE1}" type="datetimeFigureOut">
              <a:rPr lang="en-CA" smtClean="0"/>
              <a:t>2023-06-28</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14D2DC-ECCA-4540-A18D-8C189BA8E55A}" type="slidenum">
              <a:rPr lang="en-CA" smtClean="0"/>
              <a:t>‹#›</a:t>
            </a:fld>
            <a:endParaRPr lang="en-CA" dirty="0"/>
          </a:p>
        </p:txBody>
      </p:sp>
    </p:spTree>
    <p:extLst>
      <p:ext uri="{BB962C8B-B14F-4D97-AF65-F5344CB8AC3E}">
        <p14:creationId xmlns:p14="http://schemas.microsoft.com/office/powerpoint/2010/main" val="401925658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sv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hyperlink" Target="https://video.hockeycanada.ca/en/c/hcn-joga-move-of-the-month-february-2020.104586" TargetMode="External"/><Relationship Id="rId3" Type="http://schemas.openxmlformats.org/officeDocument/2006/relationships/hyperlink" Target="https://video.hockeycanada.ca/en/c/hcn-joga-move-of-the-month-july-2019.103413" TargetMode="External"/><Relationship Id="rId7" Type="http://schemas.openxmlformats.org/officeDocument/2006/relationships/hyperlink" Target="https://video.hockeycanada.ca/en/c/hcn-joga-move-of-the-month-january-2020.104514"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hyperlink" Target="https://video.hockeycanada.ca/en/c/hcn-joga-move-of-the-month-october-2019.104055" TargetMode="External"/><Relationship Id="rId5" Type="http://schemas.openxmlformats.org/officeDocument/2006/relationships/hyperlink" Target="https://video.hockeycanada.ca/en/c/hcn-joga-move-of-the-month-september-2019.103866" TargetMode="External"/><Relationship Id="rId4" Type="http://schemas.openxmlformats.org/officeDocument/2006/relationships/hyperlink" Target="https://video.hockeycanada.ca/en/c/hcn-joga-move-of-the-month-august-2019.103743" TargetMode="Externa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clipart, graphics, drawing, art&#10;&#10;Description automatically generated">
            <a:extLst>
              <a:ext uri="{FF2B5EF4-FFF2-40B4-BE49-F238E27FC236}">
                <a16:creationId xmlns:a16="http://schemas.microsoft.com/office/drawing/2014/main" id="{B574B351-0765-4A25-92E7-A7D3CEB1205B}"/>
              </a:ext>
            </a:extLst>
          </p:cNvPr>
          <p:cNvPicPr>
            <a:picLocks noChangeAspect="1"/>
          </p:cNvPicPr>
          <p:nvPr/>
        </p:nvPicPr>
        <p:blipFill rotWithShape="1">
          <a:blip r:embed="rId3">
            <a:extLst>
              <a:ext uri="{28A0092B-C50C-407E-A947-70E740481C1C}">
                <a14:useLocalDpi xmlns:a14="http://schemas.microsoft.com/office/drawing/2010/main" val="0"/>
              </a:ext>
            </a:extLst>
          </a:blip>
          <a:srcRect t="2552" r="1" b="1"/>
          <a:stretch/>
        </p:blipFill>
        <p:spPr>
          <a:xfrm>
            <a:off x="3522468" y="10"/>
            <a:ext cx="8669532" cy="6857990"/>
          </a:xfrm>
          <a:prstGeom prst="rect">
            <a:avLst/>
          </a:prstGeom>
        </p:spPr>
      </p:pic>
      <p:sp>
        <p:nvSpPr>
          <p:cNvPr id="22"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EAB666A-DC4E-4EFE-BBC3-B739153E440E}"/>
              </a:ext>
            </a:extLst>
          </p:cNvPr>
          <p:cNvSpPr txBox="1"/>
          <p:nvPr/>
        </p:nvSpPr>
        <p:spPr>
          <a:xfrm>
            <a:off x="371094" y="1161288"/>
            <a:ext cx="3438144" cy="112471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dirty="0">
                <a:solidFill>
                  <a:schemeClr val="bg1"/>
                </a:solidFill>
                <a:latin typeface="+mj-lt"/>
                <a:ea typeface="+mj-ea"/>
                <a:cs typeface="+mj-cs"/>
              </a:rPr>
              <a:t>RAIDERS U15 BC2</a:t>
            </a:r>
          </a:p>
        </p:txBody>
      </p:sp>
      <p:sp>
        <p:nvSpPr>
          <p:cNvPr id="23"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D3F6AC7-2332-4FE6-9A20-9CD8E9833FC5}"/>
              </a:ext>
            </a:extLst>
          </p:cNvPr>
          <p:cNvSpPr txBox="1"/>
          <p:nvPr/>
        </p:nvSpPr>
        <p:spPr>
          <a:xfrm>
            <a:off x="371094" y="2718054"/>
            <a:ext cx="3438906" cy="3207258"/>
          </a:xfrm>
          <a:prstGeom prst="rect">
            <a:avLst/>
          </a:prstGeom>
        </p:spPr>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700" dirty="0">
                <a:solidFill>
                  <a:schemeClr val="bg1"/>
                </a:solidFill>
              </a:rPr>
              <a:t>2023-2024</a:t>
            </a:r>
          </a:p>
          <a:p>
            <a:pPr indent="-228600" defTabSz="914400">
              <a:lnSpc>
                <a:spcPct val="90000"/>
              </a:lnSpc>
              <a:spcAft>
                <a:spcPts val="600"/>
              </a:spcAft>
              <a:buFont typeface="Arial" panose="020B0604020202020204" pitchFamily="34" charset="0"/>
              <a:buChar char="•"/>
            </a:pPr>
            <a:r>
              <a:rPr lang="en-US" sz="1700" dirty="0">
                <a:solidFill>
                  <a:schemeClr val="bg1"/>
                </a:solidFill>
              </a:rPr>
              <a:t>Team Guide</a:t>
            </a:r>
          </a:p>
        </p:txBody>
      </p:sp>
    </p:spTree>
    <p:extLst>
      <p:ext uri="{BB962C8B-B14F-4D97-AF65-F5344CB8AC3E}">
        <p14:creationId xmlns:p14="http://schemas.microsoft.com/office/powerpoint/2010/main" val="346171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712CC2-0818-466E-AB01-A73366D950C1}"/>
              </a:ext>
            </a:extLst>
          </p:cNvPr>
          <p:cNvSpPr/>
          <p:nvPr/>
        </p:nvSpPr>
        <p:spPr>
          <a:xfrm>
            <a:off x="415981" y="2181729"/>
            <a:ext cx="11349299" cy="4461927"/>
          </a:xfrm>
          <a:prstGeom prst="rect">
            <a:avLst/>
          </a:prstGeom>
          <a:solidFill>
            <a:schemeClr val="bg1">
              <a:lumMod val="95000"/>
            </a:schemeClr>
          </a:solidFill>
          <a:ln w="82550" cmpd="thickThin">
            <a:solidFill>
              <a:srgbClr val="7030A0"/>
            </a:solidFill>
          </a:ln>
        </p:spPr>
        <p:txBody>
          <a:bodyPr wrap="square">
            <a:spAutoFit/>
          </a:bodyPr>
          <a:lstStyle/>
          <a:p>
            <a:pPr>
              <a:lnSpc>
                <a:spcPct val="106000"/>
              </a:lnSpc>
            </a:pPr>
            <a:endParaRPr lang="en-CA" sz="900" b="1" i="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Transition quickly - </a:t>
            </a:r>
            <a:r>
              <a:rPr lang="en-CA" sz="1600" i="1" dirty="0">
                <a:latin typeface="Calibri" panose="020F0502020204030204" pitchFamily="34" charset="0"/>
                <a:ea typeface="Calibri" panose="020F0502020204030204" pitchFamily="34" charset="0"/>
                <a:cs typeface="Times New Roman" panose="02020603050405020304" pitchFamily="18" charset="0"/>
              </a:rPr>
              <a:t>A sense of urgency is needed when transitioning: Pucks move hard and quick north bound. Feet move up ice.</a:t>
            </a:r>
          </a:p>
          <a:p>
            <a:pPr marR="0" lvl="0">
              <a:lnSpc>
                <a:spcPct val="106000"/>
              </a:lnSpc>
              <a:spcBef>
                <a:spcPts val="0"/>
              </a:spcBef>
              <a:spcAft>
                <a:spcPts val="0"/>
              </a:spcAft>
            </a:pPr>
            <a:endParaRPr lang="en-CA"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Don’t Panic</a:t>
            </a:r>
            <a:r>
              <a:rPr lang="en-CA" sz="1600" dirty="0">
                <a:latin typeface="Calibri" panose="020F0502020204030204" pitchFamily="34" charset="0"/>
                <a:ea typeface="Calibri" panose="020F0502020204030204" pitchFamily="34" charset="0"/>
                <a:cs typeface="Times New Roman" panose="02020603050405020304" pitchFamily="18" charset="0"/>
              </a:rPr>
              <a:t> – Keep your cool, slow it down, settle the puck. Make good passes.</a:t>
            </a:r>
          </a:p>
          <a:p>
            <a:pPr marL="342900" marR="0" lvl="0" indent="-342900">
              <a:lnSpc>
                <a:spcPct val="106000"/>
              </a:lnSpc>
              <a:spcBef>
                <a:spcPts val="0"/>
              </a:spcBef>
              <a:spcAft>
                <a:spcPts val="0"/>
              </a:spcAft>
              <a:buFont typeface="Arial" panose="020B060402020202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Communication -</a:t>
            </a:r>
            <a:r>
              <a:rPr lang="en-CA" sz="1600" i="1" dirty="0">
                <a:latin typeface="Calibri" panose="020F0502020204030204" pitchFamily="34" charset="0"/>
                <a:ea typeface="Calibri" panose="020F0502020204030204" pitchFamily="34" charset="0"/>
                <a:cs typeface="Times New Roman" panose="02020603050405020304" pitchFamily="18" charset="0"/>
              </a:rPr>
              <a:t> All players must be talking and helping each other out.</a:t>
            </a:r>
          </a:p>
          <a:p>
            <a:pPr marL="342900" marR="0" lvl="0" indent="-342900">
              <a:lnSpc>
                <a:spcPct val="106000"/>
              </a:lnSpc>
              <a:spcBef>
                <a:spcPts val="0"/>
              </a:spcBef>
              <a:spcAft>
                <a:spcPts val="0"/>
              </a:spcAft>
              <a:buFont typeface="Arial" panose="020B060402020202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All players have a role – </a:t>
            </a:r>
            <a:r>
              <a:rPr lang="en-CA" sz="1600" dirty="0">
                <a:latin typeface="Calibri" panose="020F0502020204030204" pitchFamily="34" charset="0"/>
                <a:ea typeface="Calibri" panose="020F0502020204030204" pitchFamily="34" charset="0"/>
                <a:cs typeface="Times New Roman" panose="02020603050405020304" pitchFamily="18" charset="0"/>
              </a:rPr>
              <a:t>Breakout as a </a:t>
            </a:r>
            <a:r>
              <a:rPr lang="en-CA" sz="1600" b="1" dirty="0">
                <a:latin typeface="Calibri" panose="020F0502020204030204" pitchFamily="34" charset="0"/>
                <a:ea typeface="Calibri" panose="020F0502020204030204" pitchFamily="34" charset="0"/>
                <a:cs typeface="Times New Roman" panose="02020603050405020304" pitchFamily="18" charset="0"/>
              </a:rPr>
              <a:t>6</a:t>
            </a:r>
            <a:r>
              <a:rPr lang="en-CA" sz="1600" dirty="0">
                <a:latin typeface="Calibri" panose="020F0502020204030204" pitchFamily="34" charset="0"/>
                <a:ea typeface="Calibri" panose="020F0502020204030204" pitchFamily="34" charset="0"/>
                <a:cs typeface="Times New Roman" panose="02020603050405020304" pitchFamily="18" charset="0"/>
              </a:rPr>
              <a:t> Man Unit</a:t>
            </a:r>
          </a:p>
          <a:p>
            <a:pPr marL="342900" marR="0" lvl="0" indent="-342900">
              <a:lnSpc>
                <a:spcPct val="106000"/>
              </a:lnSpc>
              <a:spcBef>
                <a:spcPts val="0"/>
              </a:spcBef>
              <a:spcAft>
                <a:spcPts val="0"/>
              </a:spcAft>
              <a:buFont typeface="Arial" panose="020B060402020202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6000"/>
              </a:lnSpc>
              <a:spcBef>
                <a:spcPts val="200"/>
              </a:spcBef>
              <a:spcAft>
                <a:spcPts val="200"/>
              </a:spcAft>
              <a:buFont typeface="Arial" panose="020B0604020202020204" pitchFamily="34" charset="0"/>
              <a:buChar char="•"/>
            </a:pPr>
            <a:r>
              <a:rPr lang="en-CA" sz="1600" dirty="0">
                <a:latin typeface="Calibri" panose="020F0502020204030204" pitchFamily="34" charset="0"/>
                <a:ea typeface="Calibri" panose="020F0502020204030204" pitchFamily="34" charset="0"/>
                <a:cs typeface="Times New Roman" panose="02020603050405020304" pitchFamily="18" charset="0"/>
              </a:rPr>
              <a:t>Wingers low and wide in zone: create as much width as possible stay low and wide to create passing options</a:t>
            </a:r>
          </a:p>
          <a:p>
            <a:pPr marL="800100" lvl="1" indent="-342900">
              <a:lnSpc>
                <a:spcPct val="106000"/>
              </a:lnSpc>
              <a:spcBef>
                <a:spcPts val="200"/>
              </a:spcBef>
              <a:spcAft>
                <a:spcPts val="200"/>
              </a:spcAft>
              <a:buFont typeface="Arial" panose="020B0604020202020204" pitchFamily="34" charset="0"/>
              <a:buChar char="•"/>
            </a:pPr>
            <a:r>
              <a:rPr lang="en-CA" sz="1600" dirty="0">
                <a:latin typeface="Calibri" panose="020F0502020204030204" pitchFamily="34" charset="0"/>
                <a:ea typeface="Calibri" panose="020F0502020204030204" pitchFamily="34" charset="0"/>
                <a:cs typeface="Times New Roman" panose="02020603050405020304" pitchFamily="18" charset="0"/>
              </a:rPr>
              <a:t>Center low and slow through middle: Make yourself an option as well for a pass from D</a:t>
            </a:r>
          </a:p>
          <a:p>
            <a:pPr marL="800100" lvl="1" indent="-342900">
              <a:lnSpc>
                <a:spcPct val="106000"/>
              </a:lnSpc>
              <a:spcBef>
                <a:spcPts val="200"/>
              </a:spcBef>
              <a:spcAft>
                <a:spcPts val="200"/>
              </a:spcAft>
              <a:buFont typeface="Arial" panose="020B0604020202020204" pitchFamily="34" charset="0"/>
              <a:buChar char="•"/>
            </a:pPr>
            <a:r>
              <a:rPr lang="en-CA" sz="1600" dirty="0">
                <a:latin typeface="Calibri" panose="020F0502020204030204" pitchFamily="34" charset="0"/>
                <a:ea typeface="Calibri" panose="020F0502020204030204" pitchFamily="34" charset="0"/>
                <a:cs typeface="Times New Roman" panose="02020603050405020304" pitchFamily="18" charset="0"/>
              </a:rPr>
              <a:t>Defence move yourself and the puck: Make sure you are moving your feet while looking to pass. D to D’s are great options if done quickly and effectively</a:t>
            </a:r>
          </a:p>
          <a:p>
            <a:pPr marL="800100" lvl="1" indent="-342900">
              <a:lnSpc>
                <a:spcPct val="106000"/>
              </a:lnSpc>
              <a:spcBef>
                <a:spcPts val="200"/>
              </a:spcBef>
              <a:spcAft>
                <a:spcPts val="200"/>
              </a:spcAft>
              <a:buFont typeface="Arial" panose="020B0604020202020204" pitchFamily="34" charset="0"/>
              <a:buChar char="•"/>
            </a:pPr>
            <a:r>
              <a:rPr lang="en-CA" sz="1600" dirty="0">
                <a:latin typeface="Calibri" panose="020F0502020204030204" pitchFamily="34" charset="0"/>
                <a:ea typeface="Calibri" panose="020F0502020204030204" pitchFamily="34" charset="0"/>
                <a:cs typeface="Times New Roman" panose="02020603050405020304" pitchFamily="18" charset="0"/>
              </a:rPr>
              <a:t>Goalies communicate options and setup puck behind the net for the defence</a:t>
            </a:r>
          </a:p>
          <a:p>
            <a:pPr marL="800100" lvl="1" indent="-342900">
              <a:lnSpc>
                <a:spcPct val="106000"/>
              </a:lnSpc>
              <a:buFont typeface="Arial" panose="020B060402020202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80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Pucks at bluelines must get out</a:t>
            </a:r>
            <a:r>
              <a:rPr lang="en-CA" sz="1600" i="1" dirty="0">
                <a:latin typeface="Calibri" panose="020F0502020204030204" pitchFamily="34" charset="0"/>
                <a:ea typeface="Calibri" panose="020F0502020204030204" pitchFamily="34" charset="0"/>
                <a:cs typeface="Times New Roman" panose="02020603050405020304" pitchFamily="18" charset="0"/>
              </a:rPr>
              <a:t> – Support each other, be firm with passes, don’t be cute, Get it OUT!!!</a:t>
            </a:r>
            <a:endParaRPr lang="en-C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Breakout Principles</a:t>
            </a:r>
            <a:endParaRPr lang="en-CA" sz="3600" dirty="0">
              <a:solidFill>
                <a:schemeClr val="bg1"/>
              </a:solidFill>
            </a:endParaRPr>
          </a:p>
        </p:txBody>
      </p:sp>
      <p:sp>
        <p:nvSpPr>
          <p:cNvPr id="12" name="TextBox 11">
            <a:extLst>
              <a:ext uri="{FF2B5EF4-FFF2-40B4-BE49-F238E27FC236}">
                <a16:creationId xmlns:a16="http://schemas.microsoft.com/office/drawing/2014/main" id="{D25D86CE-99F8-4D62-8079-ED4460085991}"/>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0" name="Picture 9" descr="A picture containing clipart, graphics, drawing, art&#10;&#10;Description automatically generated">
            <a:extLst>
              <a:ext uri="{FF2B5EF4-FFF2-40B4-BE49-F238E27FC236}">
                <a16:creationId xmlns:a16="http://schemas.microsoft.com/office/drawing/2014/main" id="{34E282A9-61BA-4E79-BABD-198959333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1793068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55110"/>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Offensive Principles</a:t>
            </a:r>
            <a:endParaRPr lang="en-CA" sz="3600" dirty="0">
              <a:solidFill>
                <a:schemeClr val="bg1"/>
              </a:solidFill>
            </a:endParaRPr>
          </a:p>
        </p:txBody>
      </p:sp>
      <p:sp>
        <p:nvSpPr>
          <p:cNvPr id="8" name="Rectangle 7">
            <a:extLst>
              <a:ext uri="{FF2B5EF4-FFF2-40B4-BE49-F238E27FC236}">
                <a16:creationId xmlns:a16="http://schemas.microsoft.com/office/drawing/2014/main" id="{D8F61355-2A20-4BD5-8F8E-970D3A0515BD}"/>
              </a:ext>
            </a:extLst>
          </p:cNvPr>
          <p:cNvSpPr/>
          <p:nvPr/>
        </p:nvSpPr>
        <p:spPr>
          <a:xfrm>
            <a:off x="415981" y="2129658"/>
            <a:ext cx="11360038" cy="4403578"/>
          </a:xfrm>
          <a:prstGeom prst="rect">
            <a:avLst/>
          </a:prstGeom>
          <a:solidFill>
            <a:schemeClr val="bg1">
              <a:lumMod val="95000"/>
            </a:schemeClr>
          </a:solidFill>
          <a:ln w="82550" cmpd="thickThin">
            <a:solidFill>
              <a:srgbClr val="7030A0"/>
            </a:solidFill>
          </a:ln>
        </p:spPr>
        <p:txBody>
          <a:bodyPr wrap="square">
            <a:spAutoFit/>
          </a:bodyPr>
          <a:lstStyle/>
          <a:p>
            <a:pPr marL="342900" marR="0" lvl="0" indent="-342900">
              <a:lnSpc>
                <a:spcPct val="106000"/>
              </a:lnSpc>
              <a:spcBef>
                <a:spcPts val="0"/>
              </a:spcBef>
              <a:spcAft>
                <a:spcPts val="0"/>
              </a:spcAft>
              <a:buFont typeface="Arial" panose="020B0604020202020204" pitchFamily="34" charset="0"/>
              <a:buChar char="•"/>
            </a:pPr>
            <a:endParaRPr lang="en-CA" sz="9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Aggressive Forecheck</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Play the system 2-3 Press Forecheck. Meet or Beat to pucks and overload with F1 – F2.</a:t>
            </a:r>
          </a:p>
          <a:p>
            <a:pPr marL="342900" marR="0" lvl="0" indent="-342900">
              <a:lnSpc>
                <a:spcPct val="106000"/>
              </a:lnSpc>
              <a:spcBef>
                <a:spcPts val="0"/>
              </a:spcBef>
              <a:spcAft>
                <a:spcPts val="0"/>
              </a:spcAft>
              <a:buFont typeface="Arial" panose="020B0604020202020204" pitchFamily="34" charset="0"/>
              <a:buChar char="•"/>
            </a:pPr>
            <a:endParaRPr lang="en-CA"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Net Drive </a:t>
            </a:r>
            <a:r>
              <a:rPr lang="en-CA" sz="1600" i="1" dirty="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Get you or the puck to the middle of the ice, use F3 in slot/high-slot.</a:t>
            </a:r>
          </a:p>
          <a:p>
            <a:pPr marL="342900" marR="0" lvl="0" indent="-342900">
              <a:lnSpc>
                <a:spcPct val="106000"/>
              </a:lnSpc>
              <a:spcBef>
                <a:spcPts val="0"/>
              </a:spcBef>
              <a:spcAft>
                <a:spcPts val="0"/>
              </a:spcAft>
              <a:buFont typeface="Arial" panose="020B0604020202020204" pitchFamily="34" charset="0"/>
              <a:buChar char="•"/>
            </a:pPr>
            <a:endParaRPr lang="en-CA"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Hit the Net!</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We must make the most of the shots we get. We can’t score if we miss the net.</a:t>
            </a:r>
          </a:p>
          <a:p>
            <a:pPr marL="342900" marR="0" lvl="0" indent="-342900">
              <a:lnSpc>
                <a:spcPct val="106000"/>
              </a:lnSpc>
              <a:spcBef>
                <a:spcPts val="0"/>
              </a:spcBef>
              <a:spcAft>
                <a:spcPts val="0"/>
              </a:spcAft>
              <a:buFont typeface="Arial" panose="020B0604020202020204" pitchFamily="34" charset="0"/>
              <a:buChar char="•"/>
            </a:pPr>
            <a:endParaRPr lang="en-CA"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Follow your shot</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Follow our shot to the net to seek out rebounds, play to the whistle.</a:t>
            </a:r>
          </a:p>
          <a:p>
            <a:pPr marL="342900" marR="0" lvl="0" indent="-342900">
              <a:lnSpc>
                <a:spcPct val="106000"/>
              </a:lnSpc>
              <a:spcBef>
                <a:spcPts val="0"/>
              </a:spcBef>
              <a:spcAft>
                <a:spcPts val="0"/>
              </a:spcAft>
              <a:buFont typeface="Arial" panose="020B0604020202020204" pitchFamily="34" charset="0"/>
              <a:buChar char="•"/>
            </a:pPr>
            <a:endParaRPr lang="en-CA"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Create traffic and chaos</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Make life difficult for the opposing goalie, take the eyes away,  get bodies to the net.</a:t>
            </a:r>
          </a:p>
          <a:p>
            <a:pPr marL="342900" marR="0" lvl="0" indent="-342900">
              <a:lnSpc>
                <a:spcPct val="106000"/>
              </a:lnSpc>
              <a:spcBef>
                <a:spcPts val="0"/>
              </a:spcBef>
              <a:spcAft>
                <a:spcPts val="0"/>
              </a:spcAft>
              <a:buFont typeface="Arial" panose="020B0604020202020204" pitchFamily="34" charset="0"/>
              <a:buChar char="•"/>
            </a:pPr>
            <a:endParaRPr lang="en-CA"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Puck movement</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Keep the puck moving until a good scoring opportunity arises. Make the other goalie move side to side, Pass!</a:t>
            </a:r>
          </a:p>
          <a:p>
            <a:pPr marL="342900" marR="0" lvl="0" indent="-342900">
              <a:lnSpc>
                <a:spcPct val="106000"/>
              </a:lnSpc>
              <a:spcBef>
                <a:spcPts val="0"/>
              </a:spcBef>
              <a:spcAft>
                <a:spcPts val="0"/>
              </a:spcAft>
              <a:buFont typeface="Arial" panose="020B0604020202020204" pitchFamily="34" charset="0"/>
              <a:buChar char="•"/>
            </a:pPr>
            <a:endParaRPr lang="en-CA"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Communicate</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Talk, Call for passes, Let a teammate know your F1 and he’s F2, Use code words</a:t>
            </a:r>
          </a:p>
          <a:p>
            <a:pPr marL="342900" marR="0" lvl="0" indent="-342900">
              <a:lnSpc>
                <a:spcPct val="106000"/>
              </a:lnSpc>
              <a:spcBef>
                <a:spcPts val="0"/>
              </a:spcBef>
              <a:spcAft>
                <a:spcPts val="0"/>
              </a:spcAft>
              <a:buFont typeface="Arial" panose="020B0604020202020204" pitchFamily="34" charset="0"/>
              <a:buChar char="•"/>
            </a:pPr>
            <a:endParaRPr lang="en-CA"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5 Man Unit</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Use our Defencemen in the offensive zone.</a:t>
            </a:r>
          </a:p>
          <a:p>
            <a:pPr marL="342900" marR="0" lvl="0" indent="-342900">
              <a:lnSpc>
                <a:spcPct val="106000"/>
              </a:lnSpc>
              <a:spcBef>
                <a:spcPts val="0"/>
              </a:spcBef>
              <a:spcAft>
                <a:spcPts val="0"/>
              </a:spcAft>
              <a:buFont typeface="Arial" panose="020B0604020202020204" pitchFamily="34" charset="0"/>
              <a:buChar char="•"/>
            </a:pPr>
            <a:endParaRPr lang="en-CA" sz="105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C48C156-04B1-4BBC-9C59-0E64AD8CF204}"/>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0" name="Picture 9" descr="A picture containing clipart, graphics, drawing, art&#10;&#10;Description automatically generated">
            <a:extLst>
              <a:ext uri="{FF2B5EF4-FFF2-40B4-BE49-F238E27FC236}">
                <a16:creationId xmlns:a16="http://schemas.microsoft.com/office/drawing/2014/main" id="{4567594A-1C1D-46B5-B7CC-B069CE6F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3881454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Forecheck Principles</a:t>
            </a:r>
            <a:endParaRPr lang="en-CA" sz="3600" dirty="0">
              <a:solidFill>
                <a:schemeClr val="bg1"/>
              </a:solidFill>
            </a:endParaRPr>
          </a:p>
        </p:txBody>
      </p:sp>
      <p:sp>
        <p:nvSpPr>
          <p:cNvPr id="8" name="Rectangle 7">
            <a:extLst>
              <a:ext uri="{FF2B5EF4-FFF2-40B4-BE49-F238E27FC236}">
                <a16:creationId xmlns:a16="http://schemas.microsoft.com/office/drawing/2014/main" id="{D8F61355-2A20-4BD5-8F8E-970D3A0515BD}"/>
              </a:ext>
            </a:extLst>
          </p:cNvPr>
          <p:cNvSpPr/>
          <p:nvPr/>
        </p:nvSpPr>
        <p:spPr>
          <a:xfrm>
            <a:off x="415981" y="2129658"/>
            <a:ext cx="11360038" cy="3359702"/>
          </a:xfrm>
          <a:prstGeom prst="rect">
            <a:avLst/>
          </a:prstGeom>
          <a:solidFill>
            <a:schemeClr val="bg1">
              <a:lumMod val="95000"/>
            </a:schemeClr>
          </a:solidFill>
          <a:ln w="82550" cmpd="thickThin">
            <a:solidFill>
              <a:srgbClr val="7030A0"/>
            </a:solidFill>
          </a:ln>
        </p:spPr>
        <p:txBody>
          <a:bodyPr wrap="square">
            <a:spAutoFit/>
          </a:bodyPr>
          <a:lstStyle/>
          <a:p>
            <a:pPr marL="342900" marR="0" lvl="0" indent="-342900">
              <a:lnSpc>
                <a:spcPct val="106000"/>
              </a:lnSpc>
              <a:spcBef>
                <a:spcPts val="0"/>
              </a:spcBef>
              <a:spcAft>
                <a:spcPts val="0"/>
              </a:spcAft>
              <a:buFont typeface="Arial" panose="020B0604020202020204" pitchFamily="34" charset="0"/>
              <a:buChar char="•"/>
            </a:pPr>
            <a:endParaRPr lang="en-CA" sz="9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Commit to the System –</a:t>
            </a:r>
            <a:r>
              <a:rPr lang="en-CA" sz="1600" i="1" dirty="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Our forecheck will only work if all 5 players work together and support each other.</a:t>
            </a:r>
          </a:p>
          <a:p>
            <a:pPr marL="342900" marR="0" lvl="0" indent="-342900">
              <a:lnSpc>
                <a:spcPct val="106000"/>
              </a:lnSpc>
              <a:spcBef>
                <a:spcPts val="0"/>
              </a:spcBef>
              <a:spcAft>
                <a:spcPts val="0"/>
              </a:spcAft>
              <a:buFont typeface="Arial" panose="020B0604020202020204" pitchFamily="34" charset="0"/>
              <a:buChar char="•"/>
            </a:pPr>
            <a:endParaRPr lang="en-CA" sz="1600" b="1"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Inside Out Attack Angle –</a:t>
            </a:r>
            <a:r>
              <a:rPr lang="en-CA" sz="1600" i="1" dirty="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We attack with an inside out angle. We want to force our opponents towards the boards and corners.</a:t>
            </a:r>
          </a:p>
          <a:p>
            <a:pPr marL="342900" marR="0" lvl="0" indent="-342900">
              <a:lnSpc>
                <a:spcPct val="106000"/>
              </a:lnSpc>
              <a:spcBef>
                <a:spcPts val="0"/>
              </a:spcBef>
              <a:spcAft>
                <a:spcPts val="0"/>
              </a:spcAft>
              <a:buFont typeface="Arial" panose="020B060402020202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Outnumber</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We always attack with more numbers and overload the opponent. When there is a puck carrier moving the puck we make it a 2 vs 1 in our favour. When the puck is on the boards in a 2 vs 2 battle we send in support to make it a 3 v 2 battle.</a:t>
            </a:r>
          </a:p>
          <a:p>
            <a:pPr marL="342900" marR="0" lvl="0" indent="-342900">
              <a:lnSpc>
                <a:spcPct val="106000"/>
              </a:lnSpc>
              <a:spcBef>
                <a:spcPts val="0"/>
              </a:spcBef>
              <a:spcAft>
                <a:spcPts val="0"/>
              </a:spcAft>
              <a:buFont typeface="Arial" panose="020B060402020202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Forecheck in all Zones –</a:t>
            </a:r>
            <a:r>
              <a:rPr lang="en-CA" sz="1600" dirty="0">
                <a:latin typeface="Calibri" panose="020F0502020204030204" pitchFamily="34" charset="0"/>
                <a:ea typeface="Calibri" panose="020F0502020204030204" pitchFamily="34" charset="0"/>
                <a:cs typeface="Times New Roman" panose="02020603050405020304" pitchFamily="18" charset="0"/>
              </a:rPr>
              <a:t> Our forecheck principles are applied in all three zones. Our forecheck is how we get the puck back.</a:t>
            </a:r>
          </a:p>
          <a:p>
            <a:pPr marL="342900" marR="0" lvl="0" indent="-342900">
              <a:lnSpc>
                <a:spcPct val="106000"/>
              </a:lnSpc>
              <a:spcBef>
                <a:spcPts val="0"/>
              </a:spcBef>
              <a:spcAft>
                <a:spcPts val="0"/>
              </a:spcAft>
              <a:buFont typeface="Arial" panose="020B060402020202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Close the Gap and Take away Space –</a:t>
            </a:r>
            <a:r>
              <a:rPr lang="en-CA" sz="1600" dirty="0">
                <a:latin typeface="Calibri" panose="020F0502020204030204" pitchFamily="34" charset="0"/>
                <a:ea typeface="Calibri" panose="020F0502020204030204" pitchFamily="34" charset="0"/>
                <a:cs typeface="Times New Roman" panose="02020603050405020304" pitchFamily="18" charset="0"/>
              </a:rPr>
              <a:t> Quickly and aggressively get after our opponent when they have the puck. Don’t sit back and watch, get on your toes and go take it back.</a:t>
            </a:r>
          </a:p>
          <a:p>
            <a:pPr marL="342900" marR="0" lvl="0" indent="-342900">
              <a:lnSpc>
                <a:spcPct val="106000"/>
              </a:lnSpc>
              <a:spcBef>
                <a:spcPts val="0"/>
              </a:spcBef>
              <a:spcAft>
                <a:spcPts val="0"/>
              </a:spcAft>
              <a:buFont typeface="Arial" panose="020B0604020202020204" pitchFamily="34" charset="0"/>
              <a:buChar char="•"/>
            </a:pPr>
            <a:endParaRPr lang="en-C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2C48C156-04B1-4BBC-9C59-0E64AD8CF204}"/>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0" name="Picture 9" descr="A picture containing clipart, graphics, drawing, art&#10;&#10;Description automatically generated">
            <a:extLst>
              <a:ext uri="{FF2B5EF4-FFF2-40B4-BE49-F238E27FC236}">
                <a16:creationId xmlns:a16="http://schemas.microsoft.com/office/drawing/2014/main" id="{198201FC-A55B-4521-81F6-5717D07BA3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2609854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2-3 Press Forecheck vs. Quick Up &amp; Rim</a:t>
            </a:r>
            <a:endParaRPr lang="en-CA" sz="3600" dirty="0">
              <a:solidFill>
                <a:schemeClr val="bg1"/>
              </a:solidFill>
            </a:endParaRPr>
          </a:p>
        </p:txBody>
      </p:sp>
      <p:sp>
        <p:nvSpPr>
          <p:cNvPr id="8" name="Rectangle 7">
            <a:extLst>
              <a:ext uri="{FF2B5EF4-FFF2-40B4-BE49-F238E27FC236}">
                <a16:creationId xmlns:a16="http://schemas.microsoft.com/office/drawing/2014/main" id="{E8030108-25EE-4270-AD17-DFB6F00EDF60}"/>
              </a:ext>
            </a:extLst>
          </p:cNvPr>
          <p:cNvSpPr/>
          <p:nvPr/>
        </p:nvSpPr>
        <p:spPr>
          <a:xfrm>
            <a:off x="295314" y="2643127"/>
            <a:ext cx="5452343" cy="3995774"/>
          </a:xfrm>
          <a:prstGeom prst="rect">
            <a:avLst/>
          </a:prstGeom>
          <a:solidFill>
            <a:schemeClr val="bg1">
              <a:lumMod val="95000"/>
            </a:schemeClr>
          </a:solidFill>
          <a:ln w="82550" cmpd="thickThin">
            <a:solidFill>
              <a:srgbClr val="7030A0"/>
            </a:solidFill>
          </a:ln>
        </p:spPr>
        <p:txBody>
          <a:bodyPr wrap="square">
            <a:spAutoFit/>
          </a:bodyPr>
          <a:lstStyle/>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F1:</a:t>
            </a:r>
            <a:r>
              <a:rPr lang="en-CA" sz="1600" dirty="0">
                <a:latin typeface="Calibri" panose="020F0502020204030204" pitchFamily="34" charset="0"/>
                <a:ea typeface="Calibri" panose="020F0502020204030204" pitchFamily="34" charset="0"/>
                <a:cs typeface="Times New Roman" panose="02020603050405020304" pitchFamily="18" charset="0"/>
              </a:rPr>
              <a:t> Attacks from an inside out direction forcing opposing puck carrier up their boards. Take away the defenceman’s “safe zone”.</a:t>
            </a:r>
          </a:p>
          <a:p>
            <a:pPr marR="0" lvl="0">
              <a:lnSpc>
                <a:spcPct val="106000"/>
              </a:lnSpc>
              <a:spcBef>
                <a:spcPts val="0"/>
              </a:spcBef>
              <a:spcAft>
                <a:spcPts val="0"/>
              </a:spcAft>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F2:</a:t>
            </a:r>
            <a:r>
              <a:rPr lang="en-CA" sz="1600" dirty="0">
                <a:latin typeface="Calibri" panose="020F0502020204030204" pitchFamily="34" charset="0"/>
                <a:ea typeface="Calibri" panose="020F0502020204030204" pitchFamily="34" charset="0"/>
                <a:cs typeface="Times New Roman" panose="02020603050405020304" pitchFamily="18" charset="0"/>
              </a:rPr>
              <a:t> Overloads to create 2 on 1 by supporting F1 or D1. Make a quick decision and be aggressive.</a:t>
            </a:r>
          </a:p>
          <a:p>
            <a:pPr marR="0" lvl="0">
              <a:lnSpc>
                <a:spcPct val="106000"/>
              </a:lnSpc>
              <a:spcBef>
                <a:spcPts val="0"/>
              </a:spcBef>
              <a:spcAft>
                <a:spcPts val="0"/>
              </a:spcAft>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F3:</a:t>
            </a:r>
            <a:r>
              <a:rPr lang="en-CA" sz="1600" dirty="0">
                <a:latin typeface="Calibri" panose="020F0502020204030204" pitchFamily="34" charset="0"/>
                <a:ea typeface="Calibri" panose="020F0502020204030204" pitchFamily="34" charset="0"/>
                <a:cs typeface="Times New Roman" panose="02020603050405020304" pitchFamily="18" charset="0"/>
              </a:rPr>
              <a:t> Covers both defencemen when they pinch and is ready to become a scoring option if F1 and/or D1 can turnover the puck.</a:t>
            </a:r>
          </a:p>
          <a:p>
            <a:pPr marR="0" lvl="0">
              <a:lnSpc>
                <a:spcPct val="106000"/>
              </a:lnSpc>
              <a:spcBef>
                <a:spcPts val="0"/>
              </a:spcBef>
              <a:spcAft>
                <a:spcPts val="0"/>
              </a:spcAft>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D1:</a:t>
            </a:r>
            <a:r>
              <a:rPr lang="en-CA" sz="1600" dirty="0">
                <a:latin typeface="Calibri" panose="020F0502020204030204" pitchFamily="34" charset="0"/>
                <a:ea typeface="Calibri" panose="020F0502020204030204" pitchFamily="34" charset="0"/>
                <a:cs typeface="Times New Roman" panose="02020603050405020304" pitchFamily="18" charset="0"/>
              </a:rPr>
              <a:t> Aggressively pinches down the boards to take away space from the opposing Winger. Take a slight inside out approach to ensure opponent can’t get to the middle of the ice.</a:t>
            </a:r>
          </a:p>
          <a:p>
            <a:pPr marR="0" lvl="0">
              <a:lnSpc>
                <a:spcPct val="106000"/>
              </a:lnSpc>
              <a:spcBef>
                <a:spcPts val="0"/>
              </a:spcBef>
              <a:spcAft>
                <a:spcPts val="0"/>
              </a:spcAft>
            </a:pPr>
            <a:endParaRPr lang="en-CA"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D2:</a:t>
            </a:r>
            <a:r>
              <a:rPr lang="en-CA" sz="1600" dirty="0">
                <a:latin typeface="Calibri" panose="020F0502020204030204" pitchFamily="34" charset="0"/>
                <a:ea typeface="Calibri" panose="020F0502020204030204" pitchFamily="34" charset="0"/>
                <a:cs typeface="Times New Roman" panose="02020603050405020304" pitchFamily="18" charset="0"/>
              </a:rPr>
              <a:t> Ensures mid-ice positioning when D1 pinches.</a:t>
            </a:r>
          </a:p>
        </p:txBody>
      </p:sp>
      <p:sp>
        <p:nvSpPr>
          <p:cNvPr id="12" name="TextBox 11">
            <a:extLst>
              <a:ext uri="{FF2B5EF4-FFF2-40B4-BE49-F238E27FC236}">
                <a16:creationId xmlns:a16="http://schemas.microsoft.com/office/drawing/2014/main" id="{D001784F-9E08-49E8-ACA3-3509A46DFA44}"/>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sp>
        <p:nvSpPr>
          <p:cNvPr id="2" name="TextBox 1">
            <a:extLst>
              <a:ext uri="{FF2B5EF4-FFF2-40B4-BE49-F238E27FC236}">
                <a16:creationId xmlns:a16="http://schemas.microsoft.com/office/drawing/2014/main" id="{E8495C9E-742C-322D-CBED-79F2157A99D3}"/>
              </a:ext>
            </a:extLst>
          </p:cNvPr>
          <p:cNvSpPr txBox="1"/>
          <p:nvPr/>
        </p:nvSpPr>
        <p:spPr>
          <a:xfrm>
            <a:off x="851147" y="1968512"/>
            <a:ext cx="4340675" cy="584775"/>
          </a:xfrm>
          <a:prstGeom prst="rect">
            <a:avLst/>
          </a:prstGeom>
          <a:noFill/>
        </p:spPr>
        <p:txBody>
          <a:bodyPr wrap="none" rtlCol="0">
            <a:spAutoFit/>
          </a:bodyPr>
          <a:lstStyle/>
          <a:p>
            <a:r>
              <a:rPr lang="en-US" sz="3200" b="1" dirty="0">
                <a:solidFill>
                  <a:srgbClr val="7030A0"/>
                </a:solidFill>
              </a:rPr>
              <a:t>Overload &amp; Outnumber!</a:t>
            </a:r>
          </a:p>
        </p:txBody>
      </p:sp>
      <p:pic>
        <p:nvPicPr>
          <p:cNvPr id="10" name="Picture 9">
            <a:extLst>
              <a:ext uri="{FF2B5EF4-FFF2-40B4-BE49-F238E27FC236}">
                <a16:creationId xmlns:a16="http://schemas.microsoft.com/office/drawing/2014/main" id="{EB82855E-69EA-C568-D362-3632CE56A6F6}"/>
              </a:ext>
            </a:extLst>
          </p:cNvPr>
          <p:cNvPicPr>
            <a:picLocks noChangeAspect="1"/>
          </p:cNvPicPr>
          <p:nvPr/>
        </p:nvPicPr>
        <p:blipFill>
          <a:blip r:embed="rId3"/>
          <a:stretch>
            <a:fillRect/>
          </a:stretch>
        </p:blipFill>
        <p:spPr>
          <a:xfrm>
            <a:off x="5986326" y="1934094"/>
            <a:ext cx="5910360" cy="4793042"/>
          </a:xfrm>
          <a:prstGeom prst="rect">
            <a:avLst/>
          </a:prstGeom>
        </p:spPr>
      </p:pic>
      <p:pic>
        <p:nvPicPr>
          <p:cNvPr id="11" name="Picture 10" descr="A picture containing clipart, graphics, drawing, art&#10;&#10;Description automatically generated">
            <a:extLst>
              <a:ext uri="{FF2B5EF4-FFF2-40B4-BE49-F238E27FC236}">
                <a16:creationId xmlns:a16="http://schemas.microsoft.com/office/drawing/2014/main" id="{FD12664D-981A-49BB-A79C-31ACD2096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4028767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464336" cy="646331"/>
          </a:xfrm>
          <a:prstGeom prst="rect">
            <a:avLst/>
          </a:prstGeom>
          <a:noFill/>
        </p:spPr>
        <p:txBody>
          <a:bodyPr wrap="square" rtlCol="0">
            <a:spAutoFit/>
          </a:bodyPr>
          <a:lstStyle/>
          <a:p>
            <a:r>
              <a:rPr lang="en-US" sz="3600" dirty="0">
                <a:solidFill>
                  <a:schemeClr val="bg1"/>
                </a:solidFill>
              </a:rPr>
              <a:t>2-3 Press Forecheck vs. Reverse &amp; D-Wheel</a:t>
            </a:r>
            <a:endParaRPr lang="en-CA" sz="3600" dirty="0">
              <a:solidFill>
                <a:schemeClr val="bg1"/>
              </a:solidFill>
            </a:endParaRPr>
          </a:p>
        </p:txBody>
      </p:sp>
      <p:sp>
        <p:nvSpPr>
          <p:cNvPr id="8" name="Rectangle 7">
            <a:extLst>
              <a:ext uri="{FF2B5EF4-FFF2-40B4-BE49-F238E27FC236}">
                <a16:creationId xmlns:a16="http://schemas.microsoft.com/office/drawing/2014/main" id="{E8030108-25EE-4270-AD17-DFB6F00EDF60}"/>
              </a:ext>
            </a:extLst>
          </p:cNvPr>
          <p:cNvSpPr/>
          <p:nvPr/>
        </p:nvSpPr>
        <p:spPr>
          <a:xfrm>
            <a:off x="295314" y="2721508"/>
            <a:ext cx="5452343" cy="3849131"/>
          </a:xfrm>
          <a:prstGeom prst="rect">
            <a:avLst/>
          </a:prstGeom>
          <a:solidFill>
            <a:schemeClr val="bg1">
              <a:lumMod val="95000"/>
            </a:schemeClr>
          </a:solidFill>
          <a:ln w="82550" cmpd="thickThin">
            <a:solidFill>
              <a:srgbClr val="7030A0"/>
            </a:solidFill>
          </a:ln>
        </p:spPr>
        <p:txBody>
          <a:bodyPr wrap="square">
            <a:spAutoFit/>
          </a:bodyPr>
          <a:lstStyle/>
          <a:p>
            <a:pPr marR="0" lvl="0">
              <a:lnSpc>
                <a:spcPct val="106000"/>
              </a:lnSpc>
              <a:spcBef>
                <a:spcPts val="0"/>
              </a:spcBef>
              <a:spcAft>
                <a:spcPts val="0"/>
              </a:spcAft>
            </a:pPr>
            <a:r>
              <a:rPr lang="en-CA" sz="1600" dirty="0">
                <a:latin typeface="Calibri" panose="020F0502020204030204" pitchFamily="34" charset="0"/>
                <a:ea typeface="Calibri" panose="020F0502020204030204" pitchFamily="34" charset="0"/>
                <a:cs typeface="Times New Roman" panose="02020603050405020304" pitchFamily="18" charset="0"/>
              </a:rPr>
              <a:t>This scenario often means our F1 lost to their defencemen who is moving the puck now behind their net.</a:t>
            </a:r>
          </a:p>
          <a:p>
            <a:pPr marR="0" lvl="0">
              <a:lnSpc>
                <a:spcPct val="106000"/>
              </a:lnSpc>
              <a:spcBef>
                <a:spcPts val="0"/>
              </a:spcBef>
              <a:spcAft>
                <a:spcPts val="0"/>
              </a:spcAft>
            </a:pPr>
            <a:endParaRPr lang="en-CA" sz="1000" b="1"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F1:</a:t>
            </a:r>
            <a:r>
              <a:rPr lang="en-CA" sz="1600" dirty="0">
                <a:latin typeface="Calibri" panose="020F0502020204030204" pitchFamily="34" charset="0"/>
                <a:ea typeface="Calibri" panose="020F0502020204030204" pitchFamily="34" charset="0"/>
                <a:cs typeface="Times New Roman" panose="02020603050405020304" pitchFamily="18" charset="0"/>
              </a:rPr>
              <a:t> Moves into F3 position covering D2 on pinch if required or moving into slot in event of a turnover.</a:t>
            </a:r>
          </a:p>
          <a:p>
            <a:pPr marR="0" lvl="0">
              <a:lnSpc>
                <a:spcPct val="106000"/>
              </a:lnSpc>
              <a:spcBef>
                <a:spcPts val="0"/>
              </a:spcBef>
              <a:spcAft>
                <a:spcPts val="0"/>
              </a:spcAft>
            </a:pP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F2:</a:t>
            </a:r>
            <a:r>
              <a:rPr lang="en-CA" sz="1600" dirty="0">
                <a:latin typeface="Calibri" panose="020F0502020204030204" pitchFamily="34" charset="0"/>
                <a:ea typeface="Calibri" panose="020F0502020204030204" pitchFamily="34" charset="0"/>
                <a:cs typeface="Times New Roman" panose="02020603050405020304" pitchFamily="18" charset="0"/>
              </a:rPr>
              <a:t> Becomes F1 and attacks puck carrier (opponents D).</a:t>
            </a:r>
          </a:p>
          <a:p>
            <a:pPr marR="0" lvl="0">
              <a:lnSpc>
                <a:spcPct val="106000"/>
              </a:lnSpc>
              <a:spcBef>
                <a:spcPts val="0"/>
              </a:spcBef>
              <a:spcAft>
                <a:spcPts val="0"/>
              </a:spcAft>
            </a:pP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F3:</a:t>
            </a:r>
            <a:r>
              <a:rPr lang="en-CA" sz="1600" dirty="0">
                <a:latin typeface="Calibri" panose="020F0502020204030204" pitchFamily="34" charset="0"/>
                <a:ea typeface="Calibri" panose="020F0502020204030204" pitchFamily="34" charset="0"/>
                <a:cs typeface="Times New Roman" panose="02020603050405020304" pitchFamily="18" charset="0"/>
              </a:rPr>
              <a:t> Becomes F2 and </a:t>
            </a:r>
            <a:r>
              <a:rPr lang="en-US" sz="1600" dirty="0">
                <a:latin typeface="Calibri" panose="020F0502020204030204" pitchFamily="34" charset="0"/>
                <a:ea typeface="Calibri" panose="020F0502020204030204" pitchFamily="34" charset="0"/>
                <a:cs typeface="Times New Roman" panose="02020603050405020304" pitchFamily="18" charset="0"/>
              </a:rPr>
              <a:t>Overloads to create 2 on 1 by supporting F1 or D2. Make a quick decision and be aggressive.</a:t>
            </a:r>
          </a:p>
          <a:p>
            <a:pPr marR="0" lvl="0">
              <a:lnSpc>
                <a:spcPct val="106000"/>
              </a:lnSpc>
              <a:spcBef>
                <a:spcPts val="0"/>
              </a:spcBef>
              <a:spcAft>
                <a:spcPts val="0"/>
              </a:spcAft>
            </a:pP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D2:</a:t>
            </a:r>
            <a:r>
              <a:rPr lang="en-CA" sz="1600" dirty="0">
                <a:latin typeface="Calibri" panose="020F0502020204030204" pitchFamily="34" charset="0"/>
                <a:ea typeface="Calibri" panose="020F0502020204030204" pitchFamily="34" charset="0"/>
                <a:cs typeface="Times New Roman" panose="02020603050405020304" pitchFamily="18" charset="0"/>
              </a:rPr>
              <a:t> Aggressively pinches down the boards to take away space from the opposing Winger. Take a slight inside out approach to ensure opponent can’t get to the middle of the ice.</a:t>
            </a:r>
          </a:p>
          <a:p>
            <a:pPr marR="0" lvl="0">
              <a:lnSpc>
                <a:spcPct val="106000"/>
              </a:lnSpc>
              <a:spcBef>
                <a:spcPts val="0"/>
              </a:spcBef>
              <a:spcAft>
                <a:spcPts val="0"/>
              </a:spcAft>
            </a:pPr>
            <a:endParaRPr lang="en-CA" sz="10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6000"/>
              </a:lnSpc>
              <a:spcBef>
                <a:spcPts val="0"/>
              </a:spcBef>
              <a:spcAft>
                <a:spcPts val="0"/>
              </a:spcAft>
            </a:pPr>
            <a:r>
              <a:rPr lang="en-CA" sz="1600" b="1" dirty="0">
                <a:latin typeface="Calibri" panose="020F0502020204030204" pitchFamily="34" charset="0"/>
                <a:ea typeface="Calibri" panose="020F0502020204030204" pitchFamily="34" charset="0"/>
                <a:cs typeface="Times New Roman" panose="02020603050405020304" pitchFamily="18" charset="0"/>
              </a:rPr>
              <a:t>D1:</a:t>
            </a:r>
            <a:r>
              <a:rPr lang="en-CA" sz="1600" dirty="0">
                <a:latin typeface="Calibri" panose="020F0502020204030204" pitchFamily="34" charset="0"/>
                <a:ea typeface="Calibri" panose="020F0502020204030204" pitchFamily="34" charset="0"/>
                <a:cs typeface="Times New Roman" panose="02020603050405020304" pitchFamily="18" charset="0"/>
              </a:rPr>
              <a:t> Ensures mid-ice positioning when D2 pinches.</a:t>
            </a:r>
          </a:p>
        </p:txBody>
      </p:sp>
      <p:sp>
        <p:nvSpPr>
          <p:cNvPr id="12" name="TextBox 11">
            <a:extLst>
              <a:ext uri="{FF2B5EF4-FFF2-40B4-BE49-F238E27FC236}">
                <a16:creationId xmlns:a16="http://schemas.microsoft.com/office/drawing/2014/main" id="{D001784F-9E08-49E8-ACA3-3509A46DFA44}"/>
              </a:ext>
            </a:extLst>
          </p:cNvPr>
          <p:cNvSpPr txBox="1"/>
          <p:nvPr/>
        </p:nvSpPr>
        <p:spPr>
          <a:xfrm>
            <a:off x="2064327" y="848139"/>
            <a:ext cx="8063345" cy="400110"/>
          </a:xfrm>
          <a:prstGeom prst="rect">
            <a:avLst/>
          </a:prstGeom>
          <a:noFill/>
        </p:spPr>
        <p:txBody>
          <a:bodyPr wrap="square" rtlCol="0">
            <a:spAutoFit/>
          </a:bodyPr>
          <a:lstStyle/>
          <a:p>
            <a:r>
              <a:rPr lang="en-CA" sz="2000" dirty="0">
                <a:solidFill>
                  <a:schemeClr val="bg1"/>
                </a:solidFill>
              </a:rPr>
              <a:t>Raiders U15 BC2 2023-2024 Team Guide</a:t>
            </a:r>
          </a:p>
        </p:txBody>
      </p:sp>
      <p:sp>
        <p:nvSpPr>
          <p:cNvPr id="2" name="TextBox 1">
            <a:extLst>
              <a:ext uri="{FF2B5EF4-FFF2-40B4-BE49-F238E27FC236}">
                <a16:creationId xmlns:a16="http://schemas.microsoft.com/office/drawing/2014/main" id="{E8495C9E-742C-322D-CBED-79F2157A99D3}"/>
              </a:ext>
            </a:extLst>
          </p:cNvPr>
          <p:cNvSpPr txBox="1"/>
          <p:nvPr/>
        </p:nvSpPr>
        <p:spPr>
          <a:xfrm>
            <a:off x="165062" y="2007702"/>
            <a:ext cx="5712846" cy="584775"/>
          </a:xfrm>
          <a:prstGeom prst="rect">
            <a:avLst/>
          </a:prstGeom>
          <a:noFill/>
        </p:spPr>
        <p:txBody>
          <a:bodyPr wrap="none" rtlCol="0">
            <a:spAutoFit/>
          </a:bodyPr>
          <a:lstStyle/>
          <a:p>
            <a:r>
              <a:rPr lang="en-US" sz="3200" b="1" dirty="0">
                <a:solidFill>
                  <a:srgbClr val="7030A0"/>
                </a:solidFill>
              </a:rPr>
              <a:t>Adapt &amp; Overload &amp; Outnumber</a:t>
            </a:r>
          </a:p>
        </p:txBody>
      </p:sp>
      <p:pic>
        <p:nvPicPr>
          <p:cNvPr id="7" name="Picture 6">
            <a:extLst>
              <a:ext uri="{FF2B5EF4-FFF2-40B4-BE49-F238E27FC236}">
                <a16:creationId xmlns:a16="http://schemas.microsoft.com/office/drawing/2014/main" id="{C15BF0C4-3FF4-DBDF-CA6A-36B9E5EF0145}"/>
              </a:ext>
            </a:extLst>
          </p:cNvPr>
          <p:cNvPicPr>
            <a:picLocks noChangeAspect="1"/>
          </p:cNvPicPr>
          <p:nvPr/>
        </p:nvPicPr>
        <p:blipFill>
          <a:blip r:embed="rId3"/>
          <a:stretch>
            <a:fillRect/>
          </a:stretch>
        </p:blipFill>
        <p:spPr>
          <a:xfrm>
            <a:off x="5986326" y="1968512"/>
            <a:ext cx="5910360" cy="4789761"/>
          </a:xfrm>
          <a:prstGeom prst="rect">
            <a:avLst/>
          </a:prstGeom>
        </p:spPr>
      </p:pic>
      <p:pic>
        <p:nvPicPr>
          <p:cNvPr id="10" name="Picture 9" descr="A picture containing clipart, graphics, drawing, art&#10;&#10;Description automatically generated">
            <a:extLst>
              <a:ext uri="{FF2B5EF4-FFF2-40B4-BE49-F238E27FC236}">
                <a16:creationId xmlns:a16="http://schemas.microsoft.com/office/drawing/2014/main" id="{2D522B59-8674-4133-8B29-D4627ADDE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138513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Special Teams – Umbrella Power Play</a:t>
            </a:r>
            <a:endParaRPr lang="en-CA" sz="3600" dirty="0">
              <a:solidFill>
                <a:schemeClr val="bg1"/>
              </a:solidFill>
            </a:endParaRPr>
          </a:p>
        </p:txBody>
      </p:sp>
      <p:sp>
        <p:nvSpPr>
          <p:cNvPr id="2" name="Rectangle 1">
            <a:extLst>
              <a:ext uri="{FF2B5EF4-FFF2-40B4-BE49-F238E27FC236}">
                <a16:creationId xmlns:a16="http://schemas.microsoft.com/office/drawing/2014/main" id="{210CFE88-558A-4958-BD8E-46D753A18B56}"/>
              </a:ext>
            </a:extLst>
          </p:cNvPr>
          <p:cNvSpPr/>
          <p:nvPr/>
        </p:nvSpPr>
        <p:spPr>
          <a:xfrm>
            <a:off x="296090" y="2283930"/>
            <a:ext cx="4998721" cy="4354718"/>
          </a:xfrm>
          <a:prstGeom prst="rect">
            <a:avLst/>
          </a:prstGeom>
          <a:solidFill>
            <a:schemeClr val="bg1">
              <a:lumMod val="95000"/>
            </a:schemeClr>
          </a:solidFill>
          <a:ln w="82550" cmpd="thickThin">
            <a:solidFill>
              <a:srgbClr val="7030A0"/>
            </a:solidFill>
          </a:ln>
        </p:spPr>
        <p:txBody>
          <a:bodyPr wrap="square">
            <a:spAutoFit/>
          </a:bodyPr>
          <a:lstStyle/>
          <a:p>
            <a:pPr>
              <a:lnSpc>
                <a:spcPct val="106000"/>
              </a:lnSpc>
            </a:pPr>
            <a:r>
              <a:rPr lang="en-CA" b="1" u="sng" dirty="0">
                <a:latin typeface="Calibri" panose="020F0502020204030204" pitchFamily="34" charset="0"/>
                <a:cs typeface="Times New Roman" panose="02020603050405020304" pitchFamily="18" charset="0"/>
              </a:rPr>
              <a:t>Umbrella Power Play</a:t>
            </a:r>
          </a:p>
          <a:p>
            <a:pPr>
              <a:lnSpc>
                <a:spcPct val="106000"/>
              </a:lnSpc>
            </a:pPr>
            <a:endParaRPr lang="en-US" sz="1000" dirty="0">
              <a:latin typeface="Calibri" panose="020F0502020204030204" pitchFamily="34" charset="0"/>
              <a:cs typeface="Times New Roman" panose="02020603050405020304" pitchFamily="18" charset="0"/>
            </a:endParaRPr>
          </a:p>
          <a:p>
            <a:pPr>
              <a:lnSpc>
                <a:spcPct val="106000"/>
              </a:lnSpc>
            </a:pPr>
            <a:r>
              <a:rPr lang="en-US" sz="1600" dirty="0">
                <a:latin typeface="Calibri" panose="020F0502020204030204" pitchFamily="34" charset="0"/>
                <a:cs typeface="Times New Roman" panose="02020603050405020304" pitchFamily="18" charset="0"/>
              </a:rPr>
              <a:t>The Umbrella is all about passing options, finding shooting lanes, and creating traffic in front of the net. The Umbrella provides the most options from the middle of the ice and is anchored by the player at the top of the umbrella.</a:t>
            </a:r>
          </a:p>
          <a:p>
            <a:pPr>
              <a:lnSpc>
                <a:spcPct val="106000"/>
              </a:lnSpc>
            </a:pPr>
            <a:endParaRPr lang="en-US" sz="1000" dirty="0">
              <a:latin typeface="Calibri" panose="020F0502020204030204" pitchFamily="34" charset="0"/>
              <a:cs typeface="Times New Roman" panose="02020603050405020304" pitchFamily="18" charset="0"/>
            </a:endParaRPr>
          </a:p>
          <a:p>
            <a:pPr>
              <a:lnSpc>
                <a:spcPct val="106000"/>
              </a:lnSpc>
            </a:pPr>
            <a:r>
              <a:rPr lang="en-US" b="1" u="sng" dirty="0">
                <a:latin typeface="Calibri" panose="020F0502020204030204" pitchFamily="34" charset="0"/>
                <a:cs typeface="Times New Roman" panose="02020603050405020304" pitchFamily="18" charset="0"/>
              </a:rPr>
              <a:t>Principles:</a:t>
            </a:r>
          </a:p>
          <a:p>
            <a:pPr>
              <a:lnSpc>
                <a:spcPct val="106000"/>
              </a:lnSpc>
            </a:pPr>
            <a:endParaRPr lang="en-US" sz="1000" b="1" u="sng" dirty="0">
              <a:latin typeface="Calibri" panose="020F0502020204030204" pitchFamily="34" charset="0"/>
              <a:cs typeface="Times New Roman" panose="02020603050405020304" pitchFamily="18" charset="0"/>
            </a:endParaRPr>
          </a:p>
          <a:p>
            <a:pPr marL="285750" indent="-285750">
              <a:lnSpc>
                <a:spcPct val="106000"/>
              </a:lnSpc>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Move the puck around to get the goalie moving from side to side.</a:t>
            </a:r>
          </a:p>
          <a:p>
            <a:pPr marL="285750" indent="-285750">
              <a:lnSpc>
                <a:spcPct val="106000"/>
              </a:lnSpc>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F1 and F2 are deflection and/or rebound options.</a:t>
            </a:r>
          </a:p>
          <a:p>
            <a:pPr marL="285750" indent="-285750">
              <a:lnSpc>
                <a:spcPct val="106000"/>
              </a:lnSpc>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The “Stafford” is our go to once we setup.</a:t>
            </a:r>
          </a:p>
          <a:p>
            <a:pPr marL="285750" indent="-285750">
              <a:lnSpc>
                <a:spcPct val="106000"/>
              </a:lnSpc>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If the other team gets the puck we attack and overload. Transition quickly to our forecheck.</a:t>
            </a:r>
          </a:p>
          <a:p>
            <a:pPr marL="285750" indent="-285750">
              <a:lnSpc>
                <a:spcPct val="106000"/>
              </a:lnSpc>
              <a:buFont typeface="Arial" panose="020B0604020202020204" pitchFamily="34" charset="0"/>
              <a:buChar char="•"/>
            </a:pPr>
            <a:r>
              <a:rPr lang="en-US" sz="1600" dirty="0">
                <a:latin typeface="Calibri" panose="020F0502020204030204" pitchFamily="34" charset="0"/>
                <a:cs typeface="Times New Roman" panose="02020603050405020304" pitchFamily="18" charset="0"/>
              </a:rPr>
              <a:t>In the Umbrella we are exposed defensively so be sure when moving the puck from down low to high</a:t>
            </a:r>
          </a:p>
        </p:txBody>
      </p:sp>
      <p:sp>
        <p:nvSpPr>
          <p:cNvPr id="12" name="TextBox 11">
            <a:extLst>
              <a:ext uri="{FF2B5EF4-FFF2-40B4-BE49-F238E27FC236}">
                <a16:creationId xmlns:a16="http://schemas.microsoft.com/office/drawing/2014/main" id="{B917ADB2-296B-45C5-A90C-D3D861934917}"/>
              </a:ext>
            </a:extLst>
          </p:cNvPr>
          <p:cNvSpPr txBox="1"/>
          <p:nvPr/>
        </p:nvSpPr>
        <p:spPr>
          <a:xfrm>
            <a:off x="2064327" y="848139"/>
            <a:ext cx="8063345" cy="400110"/>
          </a:xfrm>
          <a:prstGeom prst="rect">
            <a:avLst/>
          </a:prstGeom>
          <a:noFill/>
        </p:spPr>
        <p:txBody>
          <a:bodyPr wrap="square" rtlCol="0">
            <a:spAutoFit/>
          </a:bodyPr>
          <a:lstStyle/>
          <a:p>
            <a:r>
              <a:rPr lang="en-CA" sz="2000" dirty="0">
                <a:solidFill>
                  <a:schemeClr val="bg1"/>
                </a:solidFill>
              </a:rPr>
              <a:t>Raiders U15 BC2 2023-2024 Team Guide</a:t>
            </a:r>
          </a:p>
        </p:txBody>
      </p:sp>
      <p:pic>
        <p:nvPicPr>
          <p:cNvPr id="10" name="Picture 9">
            <a:extLst>
              <a:ext uri="{FF2B5EF4-FFF2-40B4-BE49-F238E27FC236}">
                <a16:creationId xmlns:a16="http://schemas.microsoft.com/office/drawing/2014/main" id="{486FE261-586D-84B9-5277-72AE51013606}"/>
              </a:ext>
            </a:extLst>
          </p:cNvPr>
          <p:cNvPicPr>
            <a:picLocks noChangeAspect="1"/>
          </p:cNvPicPr>
          <p:nvPr/>
        </p:nvPicPr>
        <p:blipFill>
          <a:blip r:embed="rId3"/>
          <a:stretch>
            <a:fillRect/>
          </a:stretch>
        </p:blipFill>
        <p:spPr>
          <a:xfrm>
            <a:off x="5886994" y="1983680"/>
            <a:ext cx="5895704" cy="4689765"/>
          </a:xfrm>
          <a:prstGeom prst="rect">
            <a:avLst/>
          </a:prstGeom>
        </p:spPr>
      </p:pic>
      <p:pic>
        <p:nvPicPr>
          <p:cNvPr id="11" name="Picture 10" descr="A picture containing clipart, graphics, drawing, art&#10;&#10;Description automatically generated">
            <a:extLst>
              <a:ext uri="{FF2B5EF4-FFF2-40B4-BE49-F238E27FC236}">
                <a16:creationId xmlns:a16="http://schemas.microsoft.com/office/drawing/2014/main" id="{D07E59ED-B1F2-4F31-AD5D-55DF7F6CF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998248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34538476-8F80-B595-1727-3141084B8D00}"/>
              </a:ext>
            </a:extLst>
          </p:cNvPr>
          <p:cNvGraphicFramePr>
            <a:graphicFrameLocks noGrp="1"/>
          </p:cNvGraphicFramePr>
          <p:nvPr>
            <p:extLst>
              <p:ext uri="{D42A27DB-BD31-4B8C-83A1-F6EECF244321}">
                <p14:modId xmlns:p14="http://schemas.microsoft.com/office/powerpoint/2010/main" val="1519722053"/>
              </p:ext>
            </p:extLst>
          </p:nvPr>
        </p:nvGraphicFramePr>
        <p:xfrm>
          <a:off x="226423" y="2064958"/>
          <a:ext cx="11739154" cy="4765540"/>
        </p:xfrm>
        <a:graphic>
          <a:graphicData uri="http://schemas.openxmlformats.org/drawingml/2006/table">
            <a:tbl>
              <a:tblPr firstRow="1" bandRow="1">
                <a:tableStyleId>{073A0DAA-6AF3-43AB-8588-CEC1D06C72B9}</a:tableStyleId>
              </a:tblPr>
              <a:tblGrid>
                <a:gridCol w="5869577">
                  <a:extLst>
                    <a:ext uri="{9D8B030D-6E8A-4147-A177-3AD203B41FA5}">
                      <a16:colId xmlns:a16="http://schemas.microsoft.com/office/drawing/2014/main" val="156448555"/>
                    </a:ext>
                  </a:extLst>
                </a:gridCol>
                <a:gridCol w="5869577">
                  <a:extLst>
                    <a:ext uri="{9D8B030D-6E8A-4147-A177-3AD203B41FA5}">
                      <a16:colId xmlns:a16="http://schemas.microsoft.com/office/drawing/2014/main" val="791477760"/>
                    </a:ext>
                  </a:extLst>
                </a:gridCol>
              </a:tblGrid>
              <a:tr h="692524">
                <a:tc>
                  <a:txBody>
                    <a:bodyPr/>
                    <a:lstStyle/>
                    <a:p>
                      <a:pPr algn="l"/>
                      <a:r>
                        <a:rPr lang="en-US" sz="1200" dirty="0">
                          <a:solidFill>
                            <a:schemeClr val="tx1"/>
                          </a:solidFill>
                        </a:rPr>
                        <a:t>The Umbrella is all about passing options, finding shooting lanes, and creating traffic in front of the net. The Umbrella provides the most options from the middle of the ice. When the puck ends up deep, corners, or the side boards we want to re-group to our umbrella and get the puck high.</a:t>
                      </a:r>
                    </a:p>
                  </a:txBody>
                  <a:tcPr anchor="ctr">
                    <a:solidFill>
                      <a:srgbClr val="7030A0"/>
                    </a:solidFill>
                  </a:tcPr>
                </a:tc>
                <a:tc>
                  <a:txBody>
                    <a:bodyPr/>
                    <a:lstStyle/>
                    <a:p>
                      <a:r>
                        <a:rPr lang="en-US" sz="1200" dirty="0">
                          <a:solidFill>
                            <a:schemeClr val="tx1"/>
                          </a:solidFill>
                        </a:rPr>
                        <a:t>“The Stafford”. (1) D slides down the boards, F1 drops below the goal line to provide passing option, F2 props up for one-timer shot from the slot. (2) D passes to F1, F1 then passes to F2 in slot. (3) F2 Fires quick shot from the slot.</a:t>
                      </a:r>
                      <a:endParaRPr lang="en-CA" sz="1200" dirty="0">
                        <a:solidFill>
                          <a:schemeClr val="tx1"/>
                        </a:solidFill>
                      </a:endParaRPr>
                    </a:p>
                  </a:txBody>
                  <a:tcPr>
                    <a:solidFill>
                      <a:srgbClr val="7030A0"/>
                    </a:solidFill>
                  </a:tcPr>
                </a:tc>
                <a:extLst>
                  <a:ext uri="{0D108BD9-81ED-4DB2-BD59-A6C34878D82A}">
                    <a16:rowId xmlns:a16="http://schemas.microsoft.com/office/drawing/2014/main" val="2702079507"/>
                  </a:ext>
                </a:extLst>
              </a:tr>
              <a:tr h="3942580">
                <a:tc>
                  <a:txBody>
                    <a:bodyPr/>
                    <a:lstStyle/>
                    <a:p>
                      <a:pPr algn="ctr"/>
                      <a:r>
                        <a:rPr lang="en-CA" sz="1800" b="0" dirty="0"/>
                        <a:t>21</a:t>
                      </a:r>
                    </a:p>
                  </a:txBody>
                  <a:tcPr anchor="ctr"/>
                </a:tc>
                <a:tc>
                  <a:txBody>
                    <a:bodyPr/>
                    <a:lstStyle/>
                    <a:p>
                      <a:pPr marL="91440" algn="l" defTabSz="914400" rtl="0" eaLnBrk="1" fontAlgn="b" latinLnBrk="0" hangingPunct="1"/>
                      <a:endParaRPr lang="en-CA" sz="1800" b="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594093188"/>
                  </a:ext>
                </a:extLst>
              </a:tr>
            </a:tbl>
          </a:graphicData>
        </a:graphic>
      </p:graphicFrame>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Special Teams – Umbrella Power Play</a:t>
            </a:r>
            <a:endParaRPr lang="en-CA" sz="3600" dirty="0">
              <a:solidFill>
                <a:schemeClr val="bg1"/>
              </a:solidFill>
            </a:endParaRPr>
          </a:p>
        </p:txBody>
      </p:sp>
      <p:sp>
        <p:nvSpPr>
          <p:cNvPr id="12" name="TextBox 11">
            <a:extLst>
              <a:ext uri="{FF2B5EF4-FFF2-40B4-BE49-F238E27FC236}">
                <a16:creationId xmlns:a16="http://schemas.microsoft.com/office/drawing/2014/main" id="{D001784F-9E08-49E8-ACA3-3509A46DFA44}"/>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5" name="Picture 14">
            <a:extLst>
              <a:ext uri="{FF2B5EF4-FFF2-40B4-BE49-F238E27FC236}">
                <a16:creationId xmlns:a16="http://schemas.microsoft.com/office/drawing/2014/main" id="{A6563654-724B-0F73-7791-B0C09C0B7378}"/>
              </a:ext>
            </a:extLst>
          </p:cNvPr>
          <p:cNvPicPr>
            <a:picLocks noChangeAspect="1"/>
          </p:cNvPicPr>
          <p:nvPr/>
        </p:nvPicPr>
        <p:blipFill>
          <a:blip r:embed="rId3"/>
          <a:stretch>
            <a:fillRect/>
          </a:stretch>
        </p:blipFill>
        <p:spPr>
          <a:xfrm>
            <a:off x="781741" y="3074439"/>
            <a:ext cx="4698264" cy="3625623"/>
          </a:xfrm>
          <a:prstGeom prst="rect">
            <a:avLst/>
          </a:prstGeom>
        </p:spPr>
      </p:pic>
      <p:pic>
        <p:nvPicPr>
          <p:cNvPr id="22" name="Picture 21">
            <a:extLst>
              <a:ext uri="{FF2B5EF4-FFF2-40B4-BE49-F238E27FC236}">
                <a16:creationId xmlns:a16="http://schemas.microsoft.com/office/drawing/2014/main" id="{FD4EE6BF-18E2-2102-3FE0-2DF559D14490}"/>
              </a:ext>
            </a:extLst>
          </p:cNvPr>
          <p:cNvPicPr>
            <a:picLocks noChangeAspect="1"/>
          </p:cNvPicPr>
          <p:nvPr/>
        </p:nvPicPr>
        <p:blipFill>
          <a:blip r:embed="rId4"/>
          <a:stretch>
            <a:fillRect/>
          </a:stretch>
        </p:blipFill>
        <p:spPr>
          <a:xfrm>
            <a:off x="6711995" y="3097742"/>
            <a:ext cx="4555874" cy="3602320"/>
          </a:xfrm>
          <a:prstGeom prst="rect">
            <a:avLst/>
          </a:prstGeom>
        </p:spPr>
      </p:pic>
      <p:sp>
        <p:nvSpPr>
          <p:cNvPr id="23" name="Trapezoid 22">
            <a:extLst>
              <a:ext uri="{FF2B5EF4-FFF2-40B4-BE49-F238E27FC236}">
                <a16:creationId xmlns:a16="http://schemas.microsoft.com/office/drawing/2014/main" id="{B47EDAB1-EFAD-383C-7889-80393D2D59FF}"/>
              </a:ext>
            </a:extLst>
          </p:cNvPr>
          <p:cNvSpPr/>
          <p:nvPr/>
        </p:nvSpPr>
        <p:spPr>
          <a:xfrm rot="3321759">
            <a:off x="2196740" y="3452977"/>
            <a:ext cx="635330" cy="2143218"/>
          </a:xfrm>
          <a:prstGeom prst="trapezoid">
            <a:avLst/>
          </a:prstGeom>
          <a:solidFill>
            <a:srgbClr val="7F7F7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2CB1C190-D852-4197-47EA-FDCE7FCD2F83}"/>
              </a:ext>
            </a:extLst>
          </p:cNvPr>
          <p:cNvSpPr/>
          <p:nvPr/>
        </p:nvSpPr>
        <p:spPr>
          <a:xfrm rot="18319181">
            <a:off x="3395150" y="3444690"/>
            <a:ext cx="635330" cy="2143218"/>
          </a:xfrm>
          <a:prstGeom prst="trapezoid">
            <a:avLst/>
          </a:prstGeom>
          <a:solidFill>
            <a:srgbClr val="7F7F7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F73A1B2F-3096-E4B3-5872-9C9825DE6487}"/>
              </a:ext>
            </a:extLst>
          </p:cNvPr>
          <p:cNvSpPr/>
          <p:nvPr/>
        </p:nvSpPr>
        <p:spPr>
          <a:xfrm>
            <a:off x="2813208" y="3820454"/>
            <a:ext cx="635330" cy="2143218"/>
          </a:xfrm>
          <a:prstGeom prst="trapezoid">
            <a:avLst/>
          </a:prstGeom>
          <a:solidFill>
            <a:srgbClr val="7F7F7F">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8C3CD87-8C82-A992-99A9-C465015D2C33}"/>
              </a:ext>
            </a:extLst>
          </p:cNvPr>
          <p:cNvSpPr/>
          <p:nvPr/>
        </p:nvSpPr>
        <p:spPr>
          <a:xfrm>
            <a:off x="10859589" y="4678244"/>
            <a:ext cx="226423" cy="209006"/>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27" name="Oval 26">
            <a:extLst>
              <a:ext uri="{FF2B5EF4-FFF2-40B4-BE49-F238E27FC236}">
                <a16:creationId xmlns:a16="http://schemas.microsoft.com/office/drawing/2014/main" id="{E3A42D0E-699F-C822-92FD-0957C7E2CA5A}"/>
              </a:ext>
            </a:extLst>
          </p:cNvPr>
          <p:cNvSpPr/>
          <p:nvPr/>
        </p:nvSpPr>
        <p:spPr>
          <a:xfrm>
            <a:off x="9504611" y="3250857"/>
            <a:ext cx="226423" cy="209006"/>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p:txBody>
      </p:sp>
      <p:sp>
        <p:nvSpPr>
          <p:cNvPr id="28" name="Oval 27">
            <a:extLst>
              <a:ext uri="{FF2B5EF4-FFF2-40B4-BE49-F238E27FC236}">
                <a16:creationId xmlns:a16="http://schemas.microsoft.com/office/drawing/2014/main" id="{07565400-E04E-513E-9AEE-AB543E8E2EE6}"/>
              </a:ext>
            </a:extLst>
          </p:cNvPr>
          <p:cNvSpPr/>
          <p:nvPr/>
        </p:nvSpPr>
        <p:spPr>
          <a:xfrm>
            <a:off x="9618220" y="3900055"/>
            <a:ext cx="226423" cy="209006"/>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29" name="Oval 28">
            <a:extLst>
              <a:ext uri="{FF2B5EF4-FFF2-40B4-BE49-F238E27FC236}">
                <a16:creationId xmlns:a16="http://schemas.microsoft.com/office/drawing/2014/main" id="{59BBE0B2-1A2F-DB7A-D5D9-E5A52C5838DF}"/>
              </a:ext>
            </a:extLst>
          </p:cNvPr>
          <p:cNvSpPr/>
          <p:nvPr/>
        </p:nvSpPr>
        <p:spPr>
          <a:xfrm>
            <a:off x="8609579" y="4347239"/>
            <a:ext cx="226423" cy="209006"/>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30" name="Oval 29">
            <a:extLst>
              <a:ext uri="{FF2B5EF4-FFF2-40B4-BE49-F238E27FC236}">
                <a16:creationId xmlns:a16="http://schemas.microsoft.com/office/drawing/2014/main" id="{CE1C026A-9CCE-C2D3-CE28-A5E05D62F53F}"/>
              </a:ext>
            </a:extLst>
          </p:cNvPr>
          <p:cNvSpPr/>
          <p:nvPr/>
        </p:nvSpPr>
        <p:spPr>
          <a:xfrm>
            <a:off x="10329832" y="3795552"/>
            <a:ext cx="226423" cy="209006"/>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pic>
        <p:nvPicPr>
          <p:cNvPr id="18" name="Picture 17" descr="A picture containing clipart, graphics, drawing, art&#10;&#10;Description automatically generated">
            <a:extLst>
              <a:ext uri="{FF2B5EF4-FFF2-40B4-BE49-F238E27FC236}">
                <a16:creationId xmlns:a16="http://schemas.microsoft.com/office/drawing/2014/main" id="{E097445D-B608-456C-A573-22E3BE7EBF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3097561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8">
            <a:extLst>
              <a:ext uri="{FF2B5EF4-FFF2-40B4-BE49-F238E27FC236}">
                <a16:creationId xmlns:a16="http://schemas.microsoft.com/office/drawing/2014/main" id="{34538476-8F80-B595-1727-3141084B8D00}"/>
              </a:ext>
            </a:extLst>
          </p:cNvPr>
          <p:cNvGraphicFramePr>
            <a:graphicFrameLocks noGrp="1"/>
          </p:cNvGraphicFramePr>
          <p:nvPr>
            <p:extLst>
              <p:ext uri="{D42A27DB-BD31-4B8C-83A1-F6EECF244321}">
                <p14:modId xmlns:p14="http://schemas.microsoft.com/office/powerpoint/2010/main" val="811250991"/>
              </p:ext>
            </p:extLst>
          </p:nvPr>
        </p:nvGraphicFramePr>
        <p:xfrm>
          <a:off x="226423" y="2064958"/>
          <a:ext cx="11739154" cy="4635104"/>
        </p:xfrm>
        <a:graphic>
          <a:graphicData uri="http://schemas.openxmlformats.org/drawingml/2006/table">
            <a:tbl>
              <a:tblPr firstRow="1" bandRow="1">
                <a:tableStyleId>{073A0DAA-6AF3-43AB-8588-CEC1D06C72B9}</a:tableStyleId>
              </a:tblPr>
              <a:tblGrid>
                <a:gridCol w="5869577">
                  <a:extLst>
                    <a:ext uri="{9D8B030D-6E8A-4147-A177-3AD203B41FA5}">
                      <a16:colId xmlns:a16="http://schemas.microsoft.com/office/drawing/2014/main" val="156448555"/>
                    </a:ext>
                  </a:extLst>
                </a:gridCol>
                <a:gridCol w="5869577">
                  <a:extLst>
                    <a:ext uri="{9D8B030D-6E8A-4147-A177-3AD203B41FA5}">
                      <a16:colId xmlns:a16="http://schemas.microsoft.com/office/drawing/2014/main" val="791477760"/>
                    </a:ext>
                  </a:extLst>
                </a:gridCol>
              </a:tblGrid>
              <a:tr h="692524">
                <a:tc>
                  <a:txBody>
                    <a:bodyPr/>
                    <a:lstStyle/>
                    <a:p>
                      <a:pPr algn="l"/>
                      <a:r>
                        <a:rPr lang="en-US" sz="1200" dirty="0"/>
                        <a:t>Movement: We always “Overload” when we lose the puck. F1 covers corners and takes away the goalie's eyes. F2 stays high slot with stick ready for deflection or one-timer</a:t>
                      </a:r>
                    </a:p>
                    <a:p>
                      <a:pPr algn="l"/>
                      <a:r>
                        <a:rPr lang="en-US" sz="1200" dirty="0"/>
                        <a:t>F3, D1, D2 float along top of the zone, cover side walls, and help in corners.</a:t>
                      </a:r>
                    </a:p>
                  </a:txBody>
                  <a:tcPr anchor="ctr">
                    <a:solidFill>
                      <a:srgbClr val="7030A0"/>
                    </a:solidFill>
                  </a:tcPr>
                </a:tc>
                <a:tc>
                  <a:txBody>
                    <a:bodyPr/>
                    <a:lstStyle/>
                    <a:p>
                      <a:r>
                        <a:rPr lang="en-US" sz="1200" dirty="0"/>
                        <a:t>Cycling in the umbrella is all about keeping 3 players high and 2 players in front the of the net / slot. Below depicts what it might look like if F1 cycles out of the left corner with the puck. F1 to F3, F3 to D, D to D, D to F2, F2 to F1.</a:t>
                      </a:r>
                      <a:endParaRPr lang="en-CA" sz="1200" dirty="0"/>
                    </a:p>
                  </a:txBody>
                  <a:tcPr>
                    <a:solidFill>
                      <a:srgbClr val="7030A0"/>
                    </a:solidFill>
                  </a:tcPr>
                </a:tc>
                <a:extLst>
                  <a:ext uri="{0D108BD9-81ED-4DB2-BD59-A6C34878D82A}">
                    <a16:rowId xmlns:a16="http://schemas.microsoft.com/office/drawing/2014/main" val="2702079507"/>
                  </a:ext>
                </a:extLst>
              </a:tr>
              <a:tr h="3942580">
                <a:tc>
                  <a:txBody>
                    <a:bodyPr/>
                    <a:lstStyle/>
                    <a:p>
                      <a:pPr algn="ctr"/>
                      <a:endParaRPr lang="en-CA" sz="1800" b="0" dirty="0"/>
                    </a:p>
                  </a:txBody>
                  <a:tcPr anchor="ctr"/>
                </a:tc>
                <a:tc>
                  <a:txBody>
                    <a:bodyPr/>
                    <a:lstStyle/>
                    <a:p>
                      <a:pPr marL="91440" algn="l" defTabSz="914400" rtl="0" eaLnBrk="1" fontAlgn="b" latinLnBrk="0" hangingPunct="1"/>
                      <a:endParaRPr lang="en-CA" sz="1800" b="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594093188"/>
                  </a:ext>
                </a:extLst>
              </a:tr>
            </a:tbl>
          </a:graphicData>
        </a:graphic>
      </p:graphicFrame>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Special Teams – Umbrella Power Play</a:t>
            </a:r>
            <a:endParaRPr lang="en-CA" sz="3600" dirty="0">
              <a:solidFill>
                <a:schemeClr val="bg1"/>
              </a:solidFill>
            </a:endParaRPr>
          </a:p>
        </p:txBody>
      </p:sp>
      <p:sp>
        <p:nvSpPr>
          <p:cNvPr id="12" name="TextBox 11">
            <a:extLst>
              <a:ext uri="{FF2B5EF4-FFF2-40B4-BE49-F238E27FC236}">
                <a16:creationId xmlns:a16="http://schemas.microsoft.com/office/drawing/2014/main" id="{D001784F-9E08-49E8-ACA3-3509A46DFA44}"/>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3" name="Picture 2">
            <a:extLst>
              <a:ext uri="{FF2B5EF4-FFF2-40B4-BE49-F238E27FC236}">
                <a16:creationId xmlns:a16="http://schemas.microsoft.com/office/drawing/2014/main" id="{070FC65B-CC8A-95ED-E666-388A062B1868}"/>
              </a:ext>
            </a:extLst>
          </p:cNvPr>
          <p:cNvPicPr>
            <a:picLocks noChangeAspect="1"/>
          </p:cNvPicPr>
          <p:nvPr/>
        </p:nvPicPr>
        <p:blipFill>
          <a:blip r:embed="rId3"/>
          <a:stretch>
            <a:fillRect/>
          </a:stretch>
        </p:blipFill>
        <p:spPr>
          <a:xfrm>
            <a:off x="861882" y="2917212"/>
            <a:ext cx="4555874" cy="3609137"/>
          </a:xfrm>
          <a:prstGeom prst="rect">
            <a:avLst/>
          </a:prstGeom>
        </p:spPr>
      </p:pic>
      <p:pic>
        <p:nvPicPr>
          <p:cNvPr id="8" name="Picture 7">
            <a:extLst>
              <a:ext uri="{FF2B5EF4-FFF2-40B4-BE49-F238E27FC236}">
                <a16:creationId xmlns:a16="http://schemas.microsoft.com/office/drawing/2014/main" id="{0C719E95-76DB-D103-8863-459518262C2D}"/>
              </a:ext>
            </a:extLst>
          </p:cNvPr>
          <p:cNvPicPr>
            <a:picLocks noChangeAspect="1"/>
          </p:cNvPicPr>
          <p:nvPr/>
        </p:nvPicPr>
        <p:blipFill>
          <a:blip r:embed="rId4"/>
          <a:stretch>
            <a:fillRect/>
          </a:stretch>
        </p:blipFill>
        <p:spPr>
          <a:xfrm>
            <a:off x="6774246" y="2900037"/>
            <a:ext cx="4555874" cy="3643729"/>
          </a:xfrm>
          <a:prstGeom prst="rect">
            <a:avLst/>
          </a:prstGeom>
        </p:spPr>
      </p:pic>
      <p:pic>
        <p:nvPicPr>
          <p:cNvPr id="10" name="Picture 9" descr="A picture containing clipart, graphics, drawing, art&#10;&#10;Description automatically generated">
            <a:extLst>
              <a:ext uri="{FF2B5EF4-FFF2-40B4-BE49-F238E27FC236}">
                <a16:creationId xmlns:a16="http://schemas.microsoft.com/office/drawing/2014/main" id="{53B016C4-AC72-4794-9D09-4EA62FCDFA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4154128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Special Teams – Penalty Kill</a:t>
            </a:r>
            <a:endParaRPr lang="en-CA" sz="3600" dirty="0">
              <a:solidFill>
                <a:schemeClr val="bg1"/>
              </a:solidFill>
            </a:endParaRPr>
          </a:p>
        </p:txBody>
      </p:sp>
      <p:sp>
        <p:nvSpPr>
          <p:cNvPr id="8" name="Rectangle 7">
            <a:extLst>
              <a:ext uri="{FF2B5EF4-FFF2-40B4-BE49-F238E27FC236}">
                <a16:creationId xmlns:a16="http://schemas.microsoft.com/office/drawing/2014/main" id="{9A41B936-7AFA-416B-B458-A97A09D5BDFD}"/>
              </a:ext>
            </a:extLst>
          </p:cNvPr>
          <p:cNvSpPr/>
          <p:nvPr/>
        </p:nvSpPr>
        <p:spPr>
          <a:xfrm>
            <a:off x="415981" y="2310053"/>
            <a:ext cx="5540682" cy="4256871"/>
          </a:xfrm>
          <a:prstGeom prst="rect">
            <a:avLst/>
          </a:prstGeom>
          <a:solidFill>
            <a:schemeClr val="bg1">
              <a:lumMod val="95000"/>
            </a:schemeClr>
          </a:solidFill>
          <a:ln w="82550" cmpd="thickThin">
            <a:solidFill>
              <a:srgbClr val="7030A0"/>
            </a:solidFill>
          </a:ln>
        </p:spPr>
        <p:txBody>
          <a:bodyPr wrap="square">
            <a:spAutoFit/>
          </a:bodyPr>
          <a:lstStyle/>
          <a:p>
            <a:pPr>
              <a:lnSpc>
                <a:spcPct val="106000"/>
              </a:lnSpc>
            </a:pPr>
            <a:r>
              <a:rPr lang="en-CA" sz="2000" b="1" u="sng" dirty="0">
                <a:latin typeface="Calibri" panose="020F0502020204030204" pitchFamily="34" charset="0"/>
                <a:cs typeface="Times New Roman" panose="02020603050405020304" pitchFamily="18" charset="0"/>
              </a:rPr>
              <a:t>Penalty Kill</a:t>
            </a:r>
          </a:p>
          <a:p>
            <a:pPr>
              <a:lnSpc>
                <a:spcPct val="106000"/>
              </a:lnSpc>
            </a:pPr>
            <a:endParaRPr lang="en-CA" sz="1000" dirty="0">
              <a:latin typeface="Calibri" panose="020F0502020204030204" pitchFamily="34" charset="0"/>
              <a:cs typeface="Times New Roman" panose="02020603050405020304" pitchFamily="18" charset="0"/>
            </a:endParaRPr>
          </a:p>
          <a:p>
            <a:pPr>
              <a:lnSpc>
                <a:spcPct val="106000"/>
              </a:lnSpc>
            </a:pPr>
            <a:r>
              <a:rPr lang="en-CA" sz="1600" b="1" dirty="0">
                <a:latin typeface="Calibri" panose="020F0502020204030204" pitchFamily="34" charset="0"/>
                <a:cs typeface="Times New Roman" panose="02020603050405020304" pitchFamily="18" charset="0"/>
              </a:rPr>
              <a:t>Discipline:</a:t>
            </a:r>
            <a:r>
              <a:rPr lang="en-CA" sz="1600" dirty="0">
                <a:latin typeface="Calibri" panose="020F0502020204030204" pitchFamily="34" charset="0"/>
                <a:cs typeface="Times New Roman" panose="02020603050405020304" pitchFamily="18" charset="0"/>
              </a:rPr>
              <a:t> The best penalty kills are the ones we don’t have to kill at all!!</a:t>
            </a:r>
          </a:p>
          <a:p>
            <a:pPr>
              <a:lnSpc>
                <a:spcPct val="106000"/>
              </a:lnSpc>
            </a:pPr>
            <a:endParaRPr lang="en-CA" sz="1000" dirty="0">
              <a:latin typeface="Calibri" panose="020F0502020204030204" pitchFamily="34" charset="0"/>
              <a:cs typeface="Times New Roman" panose="02020603050405020304" pitchFamily="18" charset="0"/>
            </a:endParaRPr>
          </a:p>
          <a:p>
            <a:pPr>
              <a:lnSpc>
                <a:spcPct val="106000"/>
              </a:lnSpc>
            </a:pPr>
            <a:r>
              <a:rPr lang="en-CA" sz="1600" b="1" dirty="0">
                <a:latin typeface="Calibri" panose="020F0502020204030204" pitchFamily="34" charset="0"/>
                <a:cs typeface="Times New Roman" panose="02020603050405020304" pitchFamily="18" charset="0"/>
              </a:rPr>
              <a:t>Win 50/50 pucks:</a:t>
            </a:r>
            <a:r>
              <a:rPr lang="en-CA" sz="1600" dirty="0">
                <a:latin typeface="Calibri" panose="020F0502020204030204" pitchFamily="34" charset="0"/>
                <a:cs typeface="Times New Roman" panose="02020603050405020304" pitchFamily="18" charset="0"/>
              </a:rPr>
              <a:t> If a puck is loose or the opposition is losing control, we can pressure them more and get pucks cleared.</a:t>
            </a:r>
          </a:p>
          <a:p>
            <a:pPr>
              <a:lnSpc>
                <a:spcPct val="106000"/>
              </a:lnSpc>
            </a:pPr>
            <a:endParaRPr lang="en-CA" sz="1000" dirty="0">
              <a:latin typeface="Calibri" panose="020F0502020204030204" pitchFamily="34" charset="0"/>
              <a:cs typeface="Times New Roman" panose="02020603050405020304" pitchFamily="18" charset="0"/>
            </a:endParaRPr>
          </a:p>
          <a:p>
            <a:pPr>
              <a:lnSpc>
                <a:spcPct val="106000"/>
              </a:lnSpc>
            </a:pPr>
            <a:r>
              <a:rPr lang="en-CA" sz="1600" b="1" dirty="0">
                <a:latin typeface="Calibri" panose="020F0502020204030204" pitchFamily="34" charset="0"/>
                <a:cs typeface="Times New Roman" panose="02020603050405020304" pitchFamily="18" charset="0"/>
              </a:rPr>
              <a:t>Active sticks:</a:t>
            </a:r>
            <a:r>
              <a:rPr lang="en-CA" sz="1600" dirty="0">
                <a:latin typeface="Calibri" panose="020F0502020204030204" pitchFamily="34" charset="0"/>
                <a:cs typeface="Times New Roman" panose="02020603050405020304" pitchFamily="18" charset="0"/>
              </a:rPr>
              <a:t> Getting sticks on Pucks disrupts the offense. Any passes or opportunities to poke check must be made.</a:t>
            </a:r>
          </a:p>
          <a:p>
            <a:pPr>
              <a:lnSpc>
                <a:spcPct val="106000"/>
              </a:lnSpc>
            </a:pPr>
            <a:endParaRPr lang="en-CA" sz="1000" dirty="0">
              <a:latin typeface="Calibri" panose="020F0502020204030204" pitchFamily="34" charset="0"/>
              <a:cs typeface="Times New Roman" panose="02020603050405020304" pitchFamily="18" charset="0"/>
            </a:endParaRPr>
          </a:p>
          <a:p>
            <a:pPr>
              <a:lnSpc>
                <a:spcPct val="106000"/>
              </a:lnSpc>
            </a:pPr>
            <a:r>
              <a:rPr lang="en-CA" sz="1600" b="1" dirty="0">
                <a:latin typeface="Calibri" panose="020F0502020204030204" pitchFamily="34" charset="0"/>
                <a:cs typeface="Times New Roman" panose="02020603050405020304" pitchFamily="18" charset="0"/>
              </a:rPr>
              <a:t>Short Movements:</a:t>
            </a:r>
            <a:r>
              <a:rPr lang="en-CA" sz="1600" dirty="0">
                <a:latin typeface="Calibri" panose="020F0502020204030204" pitchFamily="34" charset="0"/>
                <a:cs typeface="Times New Roman" panose="02020603050405020304" pitchFamily="18" charset="0"/>
              </a:rPr>
              <a:t> When the opposition has the puck, use short movements to keep the puck outside the box. </a:t>
            </a:r>
          </a:p>
          <a:p>
            <a:pPr>
              <a:lnSpc>
                <a:spcPct val="106000"/>
              </a:lnSpc>
            </a:pPr>
            <a:endParaRPr lang="en-CA" sz="1000" dirty="0">
              <a:latin typeface="Calibri" panose="020F0502020204030204" pitchFamily="34" charset="0"/>
              <a:cs typeface="Times New Roman" panose="02020603050405020304" pitchFamily="18" charset="0"/>
            </a:endParaRPr>
          </a:p>
          <a:p>
            <a:pPr>
              <a:lnSpc>
                <a:spcPct val="106000"/>
              </a:lnSpc>
            </a:pPr>
            <a:r>
              <a:rPr lang="en-CA" sz="1600" b="1" dirty="0">
                <a:latin typeface="Calibri" panose="020F0502020204030204" pitchFamily="34" charset="0"/>
                <a:cs typeface="Times New Roman" panose="02020603050405020304" pitchFamily="18" charset="0"/>
              </a:rPr>
              <a:t>Have Purpose:</a:t>
            </a:r>
            <a:r>
              <a:rPr lang="en-CA" sz="1600" dirty="0">
                <a:latin typeface="Calibri" panose="020F0502020204030204" pitchFamily="34" charset="0"/>
                <a:cs typeface="Times New Roman" panose="02020603050405020304" pitchFamily="18" charset="0"/>
              </a:rPr>
              <a:t> Block shots, be Relentless, and maintain D-side positioning.</a:t>
            </a:r>
          </a:p>
          <a:p>
            <a:pPr>
              <a:lnSpc>
                <a:spcPct val="106000"/>
              </a:lnSpc>
            </a:pPr>
            <a:endParaRPr lang="en-CA" sz="1000" dirty="0">
              <a:latin typeface="Calibri" panose="020F0502020204030204" pitchFamily="34" charset="0"/>
              <a:cs typeface="Times New Roman" panose="02020603050405020304" pitchFamily="18" charset="0"/>
            </a:endParaRPr>
          </a:p>
          <a:p>
            <a:pPr>
              <a:lnSpc>
                <a:spcPct val="106000"/>
              </a:lnSpc>
            </a:pPr>
            <a:r>
              <a:rPr lang="en-CA" sz="1600" b="1" dirty="0">
                <a:latin typeface="Calibri" panose="020F0502020204030204" pitchFamily="34" charset="0"/>
                <a:cs typeface="Times New Roman" panose="02020603050405020304" pitchFamily="18" charset="0"/>
              </a:rPr>
              <a:t>Short Shifts: </a:t>
            </a:r>
            <a:r>
              <a:rPr lang="en-CA" sz="1600" dirty="0">
                <a:latin typeface="Calibri" panose="020F0502020204030204" pitchFamily="34" charset="0"/>
                <a:cs typeface="Times New Roman" panose="02020603050405020304" pitchFamily="18" charset="0"/>
              </a:rPr>
              <a:t>Get out there, get the puck down and get off.</a:t>
            </a:r>
          </a:p>
        </p:txBody>
      </p:sp>
      <p:sp>
        <p:nvSpPr>
          <p:cNvPr id="12" name="TextBox 11">
            <a:extLst>
              <a:ext uri="{FF2B5EF4-FFF2-40B4-BE49-F238E27FC236}">
                <a16:creationId xmlns:a16="http://schemas.microsoft.com/office/drawing/2014/main" id="{B917ADB2-296B-45C5-A90C-D3D861934917}"/>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4" name="Picture 13">
            <a:extLst>
              <a:ext uri="{FF2B5EF4-FFF2-40B4-BE49-F238E27FC236}">
                <a16:creationId xmlns:a16="http://schemas.microsoft.com/office/drawing/2014/main" id="{E7E00A0D-7026-E00A-CFCC-2FA7B8A6F3C5}"/>
              </a:ext>
            </a:extLst>
          </p:cNvPr>
          <p:cNvPicPr>
            <a:picLocks noChangeAspect="1"/>
          </p:cNvPicPr>
          <p:nvPr/>
        </p:nvPicPr>
        <p:blipFill>
          <a:blip r:embed="rId3"/>
          <a:stretch>
            <a:fillRect/>
          </a:stretch>
        </p:blipFill>
        <p:spPr>
          <a:xfrm>
            <a:off x="6332019" y="2064958"/>
            <a:ext cx="5540683" cy="4508479"/>
          </a:xfrm>
          <a:prstGeom prst="rect">
            <a:avLst/>
          </a:prstGeom>
        </p:spPr>
      </p:pic>
      <p:sp>
        <p:nvSpPr>
          <p:cNvPr id="15" name="Rectangle 14">
            <a:extLst>
              <a:ext uri="{FF2B5EF4-FFF2-40B4-BE49-F238E27FC236}">
                <a16:creationId xmlns:a16="http://schemas.microsoft.com/office/drawing/2014/main" id="{7D4C9264-C299-1C26-0918-DCB41C8B0896}"/>
              </a:ext>
            </a:extLst>
          </p:cNvPr>
          <p:cNvSpPr/>
          <p:nvPr/>
        </p:nvSpPr>
        <p:spPr>
          <a:xfrm>
            <a:off x="8508274" y="2910790"/>
            <a:ext cx="1158240" cy="2244684"/>
          </a:xfrm>
          <a:prstGeom prst="rect">
            <a:avLst/>
          </a:prstGeom>
          <a:solidFill>
            <a:srgbClr val="009999">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clipart, graphics, drawing, art&#10;&#10;Description automatically generated">
            <a:extLst>
              <a:ext uri="{FF2B5EF4-FFF2-40B4-BE49-F238E27FC236}">
                <a16:creationId xmlns:a16="http://schemas.microsoft.com/office/drawing/2014/main" id="{5BC3AD03-6D07-4CB7-B2B9-854ACD96E0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2570475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2ED68F29-F5F2-8D41-ECB5-2F3174E43994}"/>
              </a:ext>
            </a:extLst>
          </p:cNvPr>
          <p:cNvGraphicFramePr>
            <a:graphicFrameLocks noGrp="1"/>
          </p:cNvGraphicFramePr>
          <p:nvPr>
            <p:extLst>
              <p:ext uri="{D42A27DB-BD31-4B8C-83A1-F6EECF244321}">
                <p14:modId xmlns:p14="http://schemas.microsoft.com/office/powerpoint/2010/main" val="3145396956"/>
              </p:ext>
            </p:extLst>
          </p:nvPr>
        </p:nvGraphicFramePr>
        <p:xfrm>
          <a:off x="226423" y="2064958"/>
          <a:ext cx="11739154" cy="4635104"/>
        </p:xfrm>
        <a:graphic>
          <a:graphicData uri="http://schemas.openxmlformats.org/drawingml/2006/table">
            <a:tbl>
              <a:tblPr firstRow="1" bandRow="1">
                <a:tableStyleId>{073A0DAA-6AF3-43AB-8588-CEC1D06C72B9}</a:tableStyleId>
              </a:tblPr>
              <a:tblGrid>
                <a:gridCol w="5869577">
                  <a:extLst>
                    <a:ext uri="{9D8B030D-6E8A-4147-A177-3AD203B41FA5}">
                      <a16:colId xmlns:a16="http://schemas.microsoft.com/office/drawing/2014/main" val="156448555"/>
                    </a:ext>
                  </a:extLst>
                </a:gridCol>
                <a:gridCol w="5869577">
                  <a:extLst>
                    <a:ext uri="{9D8B030D-6E8A-4147-A177-3AD203B41FA5}">
                      <a16:colId xmlns:a16="http://schemas.microsoft.com/office/drawing/2014/main" val="791477760"/>
                    </a:ext>
                  </a:extLst>
                </a:gridCol>
              </a:tblGrid>
              <a:tr h="692524">
                <a:tc>
                  <a:txBody>
                    <a:bodyPr/>
                    <a:lstStyle/>
                    <a:p>
                      <a:pPr algn="l"/>
                      <a:r>
                        <a:rPr lang="en-US" sz="1200" dirty="0"/>
                        <a:t>Maintain our Box Structure as the puck moves around our zone. This ensures we keep our D-side positioning and keep the puck from getting into the middle of the ice.</a:t>
                      </a:r>
                    </a:p>
                    <a:p>
                      <a:pPr algn="l"/>
                      <a:endParaRPr lang="en-US" sz="1200" dirty="0"/>
                    </a:p>
                  </a:txBody>
                  <a:tcPr anchor="ctr">
                    <a:solidFill>
                      <a:srgbClr val="7030A0"/>
                    </a:solidFill>
                  </a:tcPr>
                </a:tc>
                <a:tc>
                  <a:txBody>
                    <a:bodyPr/>
                    <a:lstStyle/>
                    <a:p>
                      <a:r>
                        <a:rPr lang="en-CA" sz="1200" dirty="0"/>
                        <a:t>If the opponent tries to move the puck up the side wall by skating our forwards will pressure downward while our defencemen pressures upward creating overload situation where we outman the puck carrier.</a:t>
                      </a:r>
                    </a:p>
                  </a:txBody>
                  <a:tcPr>
                    <a:solidFill>
                      <a:srgbClr val="7030A0"/>
                    </a:solidFill>
                  </a:tcPr>
                </a:tc>
                <a:extLst>
                  <a:ext uri="{0D108BD9-81ED-4DB2-BD59-A6C34878D82A}">
                    <a16:rowId xmlns:a16="http://schemas.microsoft.com/office/drawing/2014/main" val="2702079507"/>
                  </a:ext>
                </a:extLst>
              </a:tr>
              <a:tr h="3942580">
                <a:tc>
                  <a:txBody>
                    <a:bodyPr/>
                    <a:lstStyle/>
                    <a:p>
                      <a:pPr algn="ctr"/>
                      <a:endParaRPr lang="en-CA" sz="1800" b="0" dirty="0"/>
                    </a:p>
                  </a:txBody>
                  <a:tcPr anchor="ctr"/>
                </a:tc>
                <a:tc>
                  <a:txBody>
                    <a:bodyPr/>
                    <a:lstStyle/>
                    <a:p>
                      <a:pPr marL="91440" algn="l" defTabSz="914400" rtl="0" eaLnBrk="1" fontAlgn="b" latinLnBrk="0" hangingPunct="1"/>
                      <a:endParaRPr lang="en-CA" sz="1800" b="0" kern="1200" dirty="0">
                        <a:solidFill>
                          <a:schemeClr val="dk1"/>
                        </a:solidFill>
                        <a:latin typeface="+mn-lt"/>
                        <a:ea typeface="+mn-ea"/>
                        <a:cs typeface="+mn-cs"/>
                      </a:endParaRPr>
                    </a:p>
                  </a:txBody>
                  <a:tcPr marL="9525" marR="9525" marT="9525" marB="0" anchor="ctr"/>
                </a:tc>
                <a:extLst>
                  <a:ext uri="{0D108BD9-81ED-4DB2-BD59-A6C34878D82A}">
                    <a16:rowId xmlns:a16="http://schemas.microsoft.com/office/drawing/2014/main" val="3594093188"/>
                  </a:ext>
                </a:extLst>
              </a:tr>
            </a:tbl>
          </a:graphicData>
        </a:graphic>
      </p:graphicFrame>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Special Teams – Penalty Kill</a:t>
            </a:r>
            <a:endParaRPr lang="en-CA" sz="3600" dirty="0">
              <a:solidFill>
                <a:schemeClr val="bg1"/>
              </a:solidFill>
            </a:endParaRPr>
          </a:p>
        </p:txBody>
      </p:sp>
      <p:sp>
        <p:nvSpPr>
          <p:cNvPr id="12" name="TextBox 11">
            <a:extLst>
              <a:ext uri="{FF2B5EF4-FFF2-40B4-BE49-F238E27FC236}">
                <a16:creationId xmlns:a16="http://schemas.microsoft.com/office/drawing/2014/main" id="{B917ADB2-296B-45C5-A90C-D3D861934917}"/>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3" name="Picture 2">
            <a:extLst>
              <a:ext uri="{FF2B5EF4-FFF2-40B4-BE49-F238E27FC236}">
                <a16:creationId xmlns:a16="http://schemas.microsoft.com/office/drawing/2014/main" id="{2C4382A7-C04C-DD20-5D62-37B3E75A6559}"/>
              </a:ext>
            </a:extLst>
          </p:cNvPr>
          <p:cNvPicPr>
            <a:picLocks noChangeAspect="1"/>
          </p:cNvPicPr>
          <p:nvPr/>
        </p:nvPicPr>
        <p:blipFill>
          <a:blip r:embed="rId3"/>
          <a:stretch>
            <a:fillRect/>
          </a:stretch>
        </p:blipFill>
        <p:spPr>
          <a:xfrm>
            <a:off x="868827" y="2910790"/>
            <a:ext cx="4478236" cy="3569264"/>
          </a:xfrm>
          <a:prstGeom prst="rect">
            <a:avLst/>
          </a:prstGeom>
        </p:spPr>
      </p:pic>
      <p:pic>
        <p:nvPicPr>
          <p:cNvPr id="10" name="Picture 9">
            <a:extLst>
              <a:ext uri="{FF2B5EF4-FFF2-40B4-BE49-F238E27FC236}">
                <a16:creationId xmlns:a16="http://schemas.microsoft.com/office/drawing/2014/main" id="{06442169-5829-E77B-9A08-EF3A0F6C1FDF}"/>
              </a:ext>
            </a:extLst>
          </p:cNvPr>
          <p:cNvPicPr>
            <a:picLocks noChangeAspect="1"/>
          </p:cNvPicPr>
          <p:nvPr/>
        </p:nvPicPr>
        <p:blipFill>
          <a:blip r:embed="rId4"/>
          <a:stretch>
            <a:fillRect/>
          </a:stretch>
        </p:blipFill>
        <p:spPr>
          <a:xfrm>
            <a:off x="6714474" y="2910790"/>
            <a:ext cx="4608699" cy="3685014"/>
          </a:xfrm>
          <a:prstGeom prst="rect">
            <a:avLst/>
          </a:prstGeom>
        </p:spPr>
      </p:pic>
      <p:pic>
        <p:nvPicPr>
          <p:cNvPr id="13" name="Picture 12" descr="A picture containing clipart, graphics, drawing, art&#10;&#10;Description automatically generated">
            <a:extLst>
              <a:ext uri="{FF2B5EF4-FFF2-40B4-BE49-F238E27FC236}">
                <a16:creationId xmlns:a16="http://schemas.microsoft.com/office/drawing/2014/main" id="{287895C7-1242-4424-AAFD-7C096F38C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1204661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Team Roster</a:t>
            </a:r>
            <a:endParaRPr lang="en-CA" sz="3600" dirty="0">
              <a:solidFill>
                <a:schemeClr val="bg1"/>
              </a:solidFill>
            </a:endParaRPr>
          </a:p>
        </p:txBody>
      </p:sp>
      <p:sp>
        <p:nvSpPr>
          <p:cNvPr id="7" name="TextBox 6">
            <a:extLst>
              <a:ext uri="{FF2B5EF4-FFF2-40B4-BE49-F238E27FC236}">
                <a16:creationId xmlns:a16="http://schemas.microsoft.com/office/drawing/2014/main" id="{B0EDF56A-EEF1-4B52-AEC6-45DF2E22911E}"/>
              </a:ext>
            </a:extLst>
          </p:cNvPr>
          <p:cNvSpPr txBox="1"/>
          <p:nvPr/>
        </p:nvSpPr>
        <p:spPr>
          <a:xfrm>
            <a:off x="2064326" y="849827"/>
            <a:ext cx="8063345" cy="400110"/>
          </a:xfrm>
          <a:prstGeom prst="rect">
            <a:avLst/>
          </a:prstGeom>
          <a:noFill/>
        </p:spPr>
        <p:txBody>
          <a:bodyPr wrap="square" rtlCol="0">
            <a:spAutoFit/>
          </a:bodyPr>
          <a:lstStyle/>
          <a:p>
            <a:r>
              <a:rPr lang="en-CA" sz="2000" dirty="0">
                <a:solidFill>
                  <a:schemeClr val="bg1"/>
                </a:solidFill>
              </a:rPr>
              <a:t>Raiders U15 BC2 2023-2024 Team Guide</a:t>
            </a:r>
          </a:p>
        </p:txBody>
      </p:sp>
      <p:graphicFrame>
        <p:nvGraphicFramePr>
          <p:cNvPr id="8" name="Table 7">
            <a:extLst>
              <a:ext uri="{FF2B5EF4-FFF2-40B4-BE49-F238E27FC236}">
                <a16:creationId xmlns:a16="http://schemas.microsoft.com/office/drawing/2014/main" id="{06304B27-2DEA-4343-A127-C982ECFAC639}"/>
              </a:ext>
            </a:extLst>
          </p:cNvPr>
          <p:cNvGraphicFramePr>
            <a:graphicFrameLocks noGrp="1"/>
          </p:cNvGraphicFramePr>
          <p:nvPr>
            <p:extLst>
              <p:ext uri="{D42A27DB-BD31-4B8C-83A1-F6EECF244321}">
                <p14:modId xmlns:p14="http://schemas.microsoft.com/office/powerpoint/2010/main" val="4191176380"/>
              </p:ext>
            </p:extLst>
          </p:nvPr>
        </p:nvGraphicFramePr>
        <p:xfrm>
          <a:off x="399183" y="2377457"/>
          <a:ext cx="2914824" cy="3909060"/>
        </p:xfrm>
        <a:graphic>
          <a:graphicData uri="http://schemas.openxmlformats.org/drawingml/2006/table">
            <a:tbl>
              <a:tblPr firstRow="1" bandRow="1">
                <a:tableStyleId>{073A0DAA-6AF3-43AB-8588-CEC1D06C72B9}</a:tableStyleId>
              </a:tblPr>
              <a:tblGrid>
                <a:gridCol w="595382">
                  <a:extLst>
                    <a:ext uri="{9D8B030D-6E8A-4147-A177-3AD203B41FA5}">
                      <a16:colId xmlns:a16="http://schemas.microsoft.com/office/drawing/2014/main" val="156448555"/>
                    </a:ext>
                  </a:extLst>
                </a:gridCol>
                <a:gridCol w="2319442">
                  <a:extLst>
                    <a:ext uri="{9D8B030D-6E8A-4147-A177-3AD203B41FA5}">
                      <a16:colId xmlns:a16="http://schemas.microsoft.com/office/drawing/2014/main" val="791477760"/>
                    </a:ext>
                  </a:extLst>
                </a:gridCol>
              </a:tblGrid>
              <a:tr h="239345">
                <a:tc>
                  <a:txBody>
                    <a:bodyPr/>
                    <a:lstStyle/>
                    <a:p>
                      <a:pPr algn="ctr"/>
                      <a:r>
                        <a:rPr lang="en-US" sz="1050" dirty="0"/>
                        <a:t>#</a:t>
                      </a:r>
                      <a:endParaRPr lang="en-CA" sz="1050" dirty="0"/>
                    </a:p>
                  </a:txBody>
                  <a:tcPr anchor="ctr"/>
                </a:tc>
                <a:tc>
                  <a:txBody>
                    <a:bodyPr/>
                    <a:lstStyle/>
                    <a:p>
                      <a:r>
                        <a:rPr lang="en-US" sz="1050" dirty="0"/>
                        <a:t>Player Name</a:t>
                      </a:r>
                      <a:endParaRPr lang="en-CA" sz="1050" dirty="0"/>
                    </a:p>
                  </a:txBody>
                  <a:tcPr/>
                </a:tc>
                <a:extLst>
                  <a:ext uri="{0D108BD9-81ED-4DB2-BD59-A6C34878D82A}">
                    <a16:rowId xmlns:a16="http://schemas.microsoft.com/office/drawing/2014/main" val="2702079507"/>
                  </a:ext>
                </a:extLst>
              </a:tr>
              <a:tr h="239345">
                <a:tc>
                  <a:txBody>
                    <a:bodyPr/>
                    <a:lstStyle/>
                    <a:p>
                      <a:pPr algn="ctr"/>
                      <a:r>
                        <a:rPr lang="en-CA" sz="1800" b="0" dirty="0">
                          <a:solidFill>
                            <a:schemeClr val="tx1"/>
                          </a:solidFill>
                        </a:rPr>
                        <a:t>10</a:t>
                      </a:r>
                    </a:p>
                  </a:txBody>
                  <a:tcPr anchor="ctr"/>
                </a:tc>
                <a:tc>
                  <a:txBody>
                    <a:bodyPr/>
                    <a:lstStyle/>
                    <a:p>
                      <a:pPr marL="91440" algn="l" defTabSz="914400" rtl="0" eaLnBrk="1" fontAlgn="b" latinLnBrk="0" hangingPunct="1"/>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3594093188"/>
                  </a:ext>
                </a:extLst>
              </a:tr>
              <a:tr h="239345">
                <a:tc>
                  <a:txBody>
                    <a:bodyPr/>
                    <a:lstStyle/>
                    <a:p>
                      <a:pPr algn="ctr"/>
                      <a:r>
                        <a:rPr lang="en-CA" sz="1800" b="0" dirty="0">
                          <a:solidFill>
                            <a:schemeClr val="tx1"/>
                          </a:solidFill>
                        </a:rPr>
                        <a:t>16</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3122305707"/>
                  </a:ext>
                </a:extLst>
              </a:tr>
              <a:tr h="239345">
                <a:tc>
                  <a:txBody>
                    <a:bodyPr/>
                    <a:lstStyle/>
                    <a:p>
                      <a:pPr algn="ctr"/>
                      <a:r>
                        <a:rPr lang="en-CA" sz="1800" b="0" dirty="0">
                          <a:solidFill>
                            <a:schemeClr val="tx1"/>
                          </a:solidFill>
                        </a:rPr>
                        <a:t>7</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40859169"/>
                  </a:ext>
                </a:extLst>
              </a:tr>
              <a:tr h="239345">
                <a:tc>
                  <a:txBody>
                    <a:bodyPr/>
                    <a:lstStyle/>
                    <a:p>
                      <a:pPr algn="ctr"/>
                      <a:r>
                        <a:rPr lang="en-CA" sz="1800" b="0" dirty="0">
                          <a:solidFill>
                            <a:schemeClr val="tx1"/>
                          </a:solidFill>
                        </a:rPr>
                        <a:t>15</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2708212635"/>
                  </a:ext>
                </a:extLst>
              </a:tr>
              <a:tr h="239345">
                <a:tc>
                  <a:txBody>
                    <a:bodyPr/>
                    <a:lstStyle/>
                    <a:p>
                      <a:pPr algn="ctr"/>
                      <a:r>
                        <a:rPr lang="en-CA" sz="1800" b="0" dirty="0">
                          <a:solidFill>
                            <a:schemeClr val="tx1"/>
                          </a:solidFill>
                        </a:rPr>
                        <a:t>12</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569370028"/>
                  </a:ext>
                </a:extLst>
              </a:tr>
              <a:tr h="239345">
                <a:tc>
                  <a:txBody>
                    <a:bodyPr/>
                    <a:lstStyle/>
                    <a:p>
                      <a:pPr algn="ctr"/>
                      <a:r>
                        <a:rPr lang="en-CA" sz="1800" b="0" dirty="0">
                          <a:solidFill>
                            <a:schemeClr val="tx1"/>
                          </a:solidFill>
                        </a:rPr>
                        <a:t>9</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2458700390"/>
                  </a:ext>
                </a:extLst>
              </a:tr>
              <a:tr h="239345">
                <a:tc>
                  <a:txBody>
                    <a:bodyPr/>
                    <a:lstStyle/>
                    <a:p>
                      <a:pPr algn="ctr"/>
                      <a:r>
                        <a:rPr lang="en-CA" sz="1800" b="0" dirty="0">
                          <a:solidFill>
                            <a:schemeClr val="tx1"/>
                          </a:solidFill>
                        </a:rPr>
                        <a:t>17</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1038263621"/>
                  </a:ext>
                </a:extLst>
              </a:tr>
              <a:tr h="239345">
                <a:tc>
                  <a:txBody>
                    <a:bodyPr/>
                    <a:lstStyle/>
                    <a:p>
                      <a:pPr algn="ctr"/>
                      <a:r>
                        <a:rPr lang="en-CA" sz="1800" b="0" dirty="0">
                          <a:solidFill>
                            <a:schemeClr val="tx1"/>
                          </a:solidFill>
                        </a:rPr>
                        <a:t>2</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43123945"/>
                  </a:ext>
                </a:extLst>
              </a:tr>
              <a:tr h="239345">
                <a:tc>
                  <a:txBody>
                    <a:bodyPr/>
                    <a:lstStyle/>
                    <a:p>
                      <a:pPr algn="ctr"/>
                      <a:r>
                        <a:rPr lang="en-CA" sz="1800" b="0" dirty="0">
                          <a:solidFill>
                            <a:schemeClr val="tx1"/>
                          </a:solidFill>
                        </a:rPr>
                        <a:t>4</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721277988"/>
                  </a:ext>
                </a:extLst>
              </a:tr>
              <a:tr h="239345">
                <a:tc>
                  <a:txBody>
                    <a:bodyPr/>
                    <a:lstStyle/>
                    <a:p>
                      <a:pPr algn="ctr"/>
                      <a:r>
                        <a:rPr lang="en-CA" sz="1800" b="0" dirty="0">
                          <a:solidFill>
                            <a:schemeClr val="tx1"/>
                          </a:solidFill>
                        </a:rPr>
                        <a:t>8</a:t>
                      </a:r>
                    </a:p>
                  </a:txBody>
                  <a:tcPr anchor="ctr"/>
                </a:tc>
                <a:tc>
                  <a:txBody>
                    <a:bodyPr/>
                    <a:lstStyle/>
                    <a:p>
                      <a:pPr marL="91440" marR="0" lvl="0" indent="0" algn="l" defTabSz="914400" rtl="0" eaLnBrk="1" fontAlgn="b" latinLnBrk="0" hangingPunct="1">
                        <a:lnSpc>
                          <a:spcPct val="100000"/>
                        </a:lnSpc>
                        <a:spcBef>
                          <a:spcPts val="0"/>
                        </a:spcBef>
                        <a:spcAft>
                          <a:spcPts val="0"/>
                        </a:spcAft>
                        <a:buClrTx/>
                        <a:buSzTx/>
                        <a:buFontTx/>
                        <a:buNone/>
                        <a:tabLst/>
                        <a:defRPr/>
                      </a:pPr>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1492306927"/>
                  </a:ext>
                </a:extLst>
              </a:tr>
            </a:tbl>
          </a:graphicData>
        </a:graphic>
      </p:graphicFrame>
      <p:graphicFrame>
        <p:nvGraphicFramePr>
          <p:cNvPr id="10" name="Table 9">
            <a:extLst>
              <a:ext uri="{FF2B5EF4-FFF2-40B4-BE49-F238E27FC236}">
                <a16:creationId xmlns:a16="http://schemas.microsoft.com/office/drawing/2014/main" id="{EE8DA02D-0A1C-4A17-982A-13724D5C57D2}"/>
              </a:ext>
            </a:extLst>
          </p:cNvPr>
          <p:cNvGraphicFramePr>
            <a:graphicFrameLocks noGrp="1"/>
          </p:cNvGraphicFramePr>
          <p:nvPr>
            <p:extLst>
              <p:ext uri="{D42A27DB-BD31-4B8C-83A1-F6EECF244321}">
                <p14:modId xmlns:p14="http://schemas.microsoft.com/office/powerpoint/2010/main" val="372292277"/>
              </p:ext>
            </p:extLst>
          </p:nvPr>
        </p:nvGraphicFramePr>
        <p:xfrm>
          <a:off x="7288876" y="2377457"/>
          <a:ext cx="4324004" cy="2438400"/>
        </p:xfrm>
        <a:graphic>
          <a:graphicData uri="http://schemas.openxmlformats.org/drawingml/2006/table">
            <a:tbl>
              <a:tblPr firstRow="1" bandRow="1">
                <a:tableStyleId>{073A0DAA-6AF3-43AB-8588-CEC1D06C72B9}</a:tableStyleId>
              </a:tblPr>
              <a:tblGrid>
                <a:gridCol w="2029691">
                  <a:extLst>
                    <a:ext uri="{9D8B030D-6E8A-4147-A177-3AD203B41FA5}">
                      <a16:colId xmlns:a16="http://schemas.microsoft.com/office/drawing/2014/main" val="3354254888"/>
                    </a:ext>
                  </a:extLst>
                </a:gridCol>
                <a:gridCol w="2294313">
                  <a:extLst>
                    <a:ext uri="{9D8B030D-6E8A-4147-A177-3AD203B41FA5}">
                      <a16:colId xmlns:a16="http://schemas.microsoft.com/office/drawing/2014/main" val="3774200249"/>
                    </a:ext>
                  </a:extLst>
                </a:gridCol>
              </a:tblGrid>
              <a:tr h="239345">
                <a:tc>
                  <a:txBody>
                    <a:bodyPr/>
                    <a:lstStyle/>
                    <a:p>
                      <a:r>
                        <a:rPr lang="en-US" sz="1000" dirty="0"/>
                        <a:t>Name</a:t>
                      </a:r>
                      <a:endParaRPr lang="en-CA" sz="1000" dirty="0"/>
                    </a:p>
                  </a:txBody>
                  <a:tcPr anchor="ctr">
                    <a:solidFill>
                      <a:schemeClr val="tx1">
                        <a:lumMod val="50000"/>
                        <a:lumOff val="50000"/>
                      </a:schemeClr>
                    </a:solidFill>
                  </a:tcPr>
                </a:tc>
                <a:tc>
                  <a:txBody>
                    <a:bodyPr/>
                    <a:lstStyle/>
                    <a:p>
                      <a:r>
                        <a:rPr lang="en-US" sz="1000" dirty="0"/>
                        <a:t>Position</a:t>
                      </a:r>
                      <a:endParaRPr lang="en-CA" sz="1000" dirty="0"/>
                    </a:p>
                  </a:txBody>
                  <a:tcPr anchor="ctr">
                    <a:solidFill>
                      <a:schemeClr val="tx1">
                        <a:lumMod val="50000"/>
                        <a:lumOff val="50000"/>
                      </a:schemeClr>
                    </a:solidFill>
                  </a:tcPr>
                </a:tc>
                <a:extLst>
                  <a:ext uri="{0D108BD9-81ED-4DB2-BD59-A6C34878D82A}">
                    <a16:rowId xmlns:a16="http://schemas.microsoft.com/office/drawing/2014/main" val="838837227"/>
                  </a:ext>
                </a:extLst>
              </a:tr>
              <a:tr h="239345">
                <a:tc>
                  <a:txBody>
                    <a:bodyPr/>
                    <a:lstStyle/>
                    <a:p>
                      <a:endParaRPr lang="en-CA" sz="1800" dirty="0">
                        <a:solidFill>
                          <a:schemeClr val="tx1"/>
                        </a:solidFill>
                      </a:endParaRPr>
                    </a:p>
                  </a:txBody>
                  <a:tcPr anchor="ctr"/>
                </a:tc>
                <a:tc>
                  <a:txBody>
                    <a:bodyPr/>
                    <a:lstStyle/>
                    <a:p>
                      <a:r>
                        <a:rPr lang="en-US" sz="1800" dirty="0">
                          <a:solidFill>
                            <a:schemeClr val="tx1"/>
                          </a:solidFill>
                        </a:rPr>
                        <a:t>Head Coach</a:t>
                      </a:r>
                      <a:endParaRPr lang="en-CA" sz="1800" dirty="0">
                        <a:solidFill>
                          <a:schemeClr val="tx1"/>
                        </a:solidFill>
                      </a:endParaRPr>
                    </a:p>
                  </a:txBody>
                  <a:tcPr anchor="ctr"/>
                </a:tc>
                <a:extLst>
                  <a:ext uri="{0D108BD9-81ED-4DB2-BD59-A6C34878D82A}">
                    <a16:rowId xmlns:a16="http://schemas.microsoft.com/office/drawing/2014/main" val="1930063293"/>
                  </a:ext>
                </a:extLst>
              </a:tr>
              <a:tr h="239345">
                <a:tc>
                  <a:txBody>
                    <a:bodyPr/>
                    <a:lstStyle/>
                    <a:p>
                      <a:endParaRPr lang="en-CA" sz="1800" dirty="0">
                        <a:solidFill>
                          <a:schemeClr val="tx1"/>
                        </a:solidFill>
                      </a:endParaRPr>
                    </a:p>
                  </a:txBody>
                  <a:tcPr anchor="ctr"/>
                </a:tc>
                <a:tc>
                  <a:txBody>
                    <a:bodyPr/>
                    <a:lstStyle/>
                    <a:p>
                      <a:r>
                        <a:rPr lang="en-US" sz="1800" dirty="0">
                          <a:solidFill>
                            <a:schemeClr val="tx1"/>
                          </a:solidFill>
                        </a:rPr>
                        <a:t>Assistant Coach</a:t>
                      </a:r>
                      <a:endParaRPr lang="en-CA" sz="1800" dirty="0">
                        <a:solidFill>
                          <a:schemeClr val="tx1"/>
                        </a:solidFill>
                      </a:endParaRPr>
                    </a:p>
                  </a:txBody>
                  <a:tcPr anchor="ctr"/>
                </a:tc>
                <a:extLst>
                  <a:ext uri="{0D108BD9-81ED-4DB2-BD59-A6C34878D82A}">
                    <a16:rowId xmlns:a16="http://schemas.microsoft.com/office/drawing/2014/main" val="1676035210"/>
                  </a:ext>
                </a:extLst>
              </a:tr>
              <a:tr h="239345">
                <a:tc>
                  <a:txBody>
                    <a:bodyPr/>
                    <a:lstStyle/>
                    <a:p>
                      <a:endParaRPr lang="en-CA" sz="18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Assistant Coach</a:t>
                      </a:r>
                      <a:endParaRPr lang="en-CA" sz="1800" dirty="0">
                        <a:solidFill>
                          <a:schemeClr val="tx1"/>
                        </a:solidFill>
                      </a:endParaRPr>
                    </a:p>
                  </a:txBody>
                  <a:tcPr anchor="ctr"/>
                </a:tc>
                <a:extLst>
                  <a:ext uri="{0D108BD9-81ED-4DB2-BD59-A6C34878D82A}">
                    <a16:rowId xmlns:a16="http://schemas.microsoft.com/office/drawing/2014/main" val="889000880"/>
                  </a:ext>
                </a:extLst>
              </a:tr>
              <a:tr h="239345">
                <a:tc>
                  <a:txBody>
                    <a:bodyPr/>
                    <a:lstStyle/>
                    <a:p>
                      <a:endParaRPr lang="en-CA" sz="18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Assistant Coach</a:t>
                      </a:r>
                      <a:endParaRPr lang="en-CA" sz="1800" dirty="0">
                        <a:solidFill>
                          <a:schemeClr val="tx1"/>
                        </a:solidFill>
                      </a:endParaRPr>
                    </a:p>
                  </a:txBody>
                  <a:tcPr anchor="ctr"/>
                </a:tc>
                <a:extLst>
                  <a:ext uri="{0D108BD9-81ED-4DB2-BD59-A6C34878D82A}">
                    <a16:rowId xmlns:a16="http://schemas.microsoft.com/office/drawing/2014/main" val="2422270754"/>
                  </a:ext>
                </a:extLst>
              </a:tr>
              <a:tr h="239345">
                <a:tc>
                  <a:txBody>
                    <a:bodyPr/>
                    <a:lstStyle/>
                    <a:p>
                      <a:endParaRPr lang="en-CA" sz="1800" dirty="0">
                        <a:solidFill>
                          <a:schemeClr val="tx1"/>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Assistant Coach</a:t>
                      </a:r>
                      <a:endParaRPr lang="en-CA" sz="1800" dirty="0">
                        <a:solidFill>
                          <a:schemeClr val="tx1"/>
                        </a:solidFill>
                      </a:endParaRPr>
                    </a:p>
                  </a:txBody>
                  <a:tcPr anchor="ctr"/>
                </a:tc>
                <a:extLst>
                  <a:ext uri="{0D108BD9-81ED-4DB2-BD59-A6C34878D82A}">
                    <a16:rowId xmlns:a16="http://schemas.microsoft.com/office/drawing/2014/main" val="2834564179"/>
                  </a:ext>
                </a:extLst>
              </a:tr>
              <a:tr h="239345">
                <a:tc>
                  <a:txBody>
                    <a:bodyPr/>
                    <a:lstStyle/>
                    <a:p>
                      <a:endParaRPr lang="en-CA" sz="1800" dirty="0">
                        <a:solidFill>
                          <a:schemeClr val="tx1"/>
                        </a:solidFill>
                      </a:endParaRPr>
                    </a:p>
                  </a:txBody>
                  <a:tcPr anchor="ctr"/>
                </a:tc>
                <a:tc>
                  <a:txBody>
                    <a:bodyPr/>
                    <a:lstStyle/>
                    <a:p>
                      <a:r>
                        <a:rPr lang="en-US" sz="1800" dirty="0">
                          <a:solidFill>
                            <a:schemeClr val="tx1"/>
                          </a:solidFill>
                        </a:rPr>
                        <a:t>Manager</a:t>
                      </a:r>
                      <a:endParaRPr lang="en-CA" sz="1800" dirty="0">
                        <a:solidFill>
                          <a:schemeClr val="tx1"/>
                        </a:solidFill>
                      </a:endParaRPr>
                    </a:p>
                  </a:txBody>
                  <a:tcPr anchor="ctr"/>
                </a:tc>
                <a:extLst>
                  <a:ext uri="{0D108BD9-81ED-4DB2-BD59-A6C34878D82A}">
                    <a16:rowId xmlns:a16="http://schemas.microsoft.com/office/drawing/2014/main" val="385523845"/>
                  </a:ext>
                </a:extLst>
              </a:tr>
            </a:tbl>
          </a:graphicData>
        </a:graphic>
      </p:graphicFrame>
      <p:graphicFrame>
        <p:nvGraphicFramePr>
          <p:cNvPr id="11" name="Table 10">
            <a:extLst>
              <a:ext uri="{FF2B5EF4-FFF2-40B4-BE49-F238E27FC236}">
                <a16:creationId xmlns:a16="http://schemas.microsoft.com/office/drawing/2014/main" id="{BE7A287A-D795-4D68-AE00-0C2E0BC90970}"/>
              </a:ext>
            </a:extLst>
          </p:cNvPr>
          <p:cNvGraphicFramePr>
            <a:graphicFrameLocks noGrp="1"/>
          </p:cNvGraphicFramePr>
          <p:nvPr>
            <p:extLst>
              <p:ext uri="{D42A27DB-BD31-4B8C-83A1-F6EECF244321}">
                <p14:modId xmlns:p14="http://schemas.microsoft.com/office/powerpoint/2010/main" val="3589489353"/>
              </p:ext>
            </p:extLst>
          </p:nvPr>
        </p:nvGraphicFramePr>
        <p:xfrm>
          <a:off x="3844029" y="2381776"/>
          <a:ext cx="2914824" cy="2446020"/>
        </p:xfrm>
        <a:graphic>
          <a:graphicData uri="http://schemas.openxmlformats.org/drawingml/2006/table">
            <a:tbl>
              <a:tblPr firstRow="1" bandRow="1">
                <a:tableStyleId>{073A0DAA-6AF3-43AB-8588-CEC1D06C72B9}</a:tableStyleId>
              </a:tblPr>
              <a:tblGrid>
                <a:gridCol w="595382">
                  <a:extLst>
                    <a:ext uri="{9D8B030D-6E8A-4147-A177-3AD203B41FA5}">
                      <a16:colId xmlns:a16="http://schemas.microsoft.com/office/drawing/2014/main" val="156448555"/>
                    </a:ext>
                  </a:extLst>
                </a:gridCol>
                <a:gridCol w="2319442">
                  <a:extLst>
                    <a:ext uri="{9D8B030D-6E8A-4147-A177-3AD203B41FA5}">
                      <a16:colId xmlns:a16="http://schemas.microsoft.com/office/drawing/2014/main" val="791477760"/>
                    </a:ext>
                  </a:extLst>
                </a:gridCol>
              </a:tblGrid>
              <a:tr h="239345">
                <a:tc>
                  <a:txBody>
                    <a:bodyPr/>
                    <a:lstStyle/>
                    <a:p>
                      <a:pPr algn="ctr"/>
                      <a:r>
                        <a:rPr lang="en-US" sz="1050" dirty="0"/>
                        <a:t>#</a:t>
                      </a:r>
                      <a:endParaRPr lang="en-CA" sz="1050" dirty="0"/>
                    </a:p>
                  </a:txBody>
                  <a:tcPr anchor="ctr"/>
                </a:tc>
                <a:tc>
                  <a:txBody>
                    <a:bodyPr/>
                    <a:lstStyle/>
                    <a:p>
                      <a:r>
                        <a:rPr lang="en-US" sz="1050" dirty="0"/>
                        <a:t>Player Name</a:t>
                      </a:r>
                      <a:endParaRPr lang="en-CA" sz="1050" dirty="0"/>
                    </a:p>
                  </a:txBody>
                  <a:tcPr/>
                </a:tc>
                <a:extLst>
                  <a:ext uri="{0D108BD9-81ED-4DB2-BD59-A6C34878D82A}">
                    <a16:rowId xmlns:a16="http://schemas.microsoft.com/office/drawing/2014/main" val="2702079507"/>
                  </a:ext>
                </a:extLst>
              </a:tr>
              <a:tr h="239345">
                <a:tc>
                  <a:txBody>
                    <a:bodyPr/>
                    <a:lstStyle/>
                    <a:p>
                      <a:pPr algn="ctr"/>
                      <a:r>
                        <a:rPr lang="en-CA" sz="1800" b="0" dirty="0">
                          <a:solidFill>
                            <a:schemeClr val="tx1"/>
                          </a:solidFill>
                        </a:rPr>
                        <a:t>21</a:t>
                      </a:r>
                    </a:p>
                  </a:txBody>
                  <a:tcPr anchor="ctr"/>
                </a:tc>
                <a:tc>
                  <a:txBody>
                    <a:bodyPr/>
                    <a:lstStyle/>
                    <a:p>
                      <a:pPr marL="91440" algn="l" defTabSz="914400" rtl="0" eaLnBrk="1" fontAlgn="b" latinLnBrk="0" hangingPunct="1"/>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3594093188"/>
                  </a:ext>
                </a:extLst>
              </a:tr>
              <a:tr h="239345">
                <a:tc>
                  <a:txBody>
                    <a:bodyPr/>
                    <a:lstStyle/>
                    <a:p>
                      <a:pPr algn="ctr"/>
                      <a:r>
                        <a:rPr lang="en-CA" sz="1800" b="0" dirty="0">
                          <a:solidFill>
                            <a:schemeClr val="tx1"/>
                          </a:solidFill>
                        </a:rPr>
                        <a:t>5</a:t>
                      </a:r>
                    </a:p>
                  </a:txBody>
                  <a:tcPr anchor="ctr"/>
                </a:tc>
                <a:tc>
                  <a:txBody>
                    <a:bodyPr/>
                    <a:lstStyle/>
                    <a:p>
                      <a:pPr marL="91440" algn="l" defTabSz="914400" rtl="0" eaLnBrk="1" fontAlgn="b" latinLnBrk="0" hangingPunct="1"/>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40859169"/>
                  </a:ext>
                </a:extLst>
              </a:tr>
              <a:tr h="239345">
                <a:tc>
                  <a:txBody>
                    <a:bodyPr/>
                    <a:lstStyle/>
                    <a:p>
                      <a:pPr algn="ctr"/>
                      <a:r>
                        <a:rPr lang="en-CA" sz="1800" b="0" dirty="0">
                          <a:solidFill>
                            <a:schemeClr val="tx1"/>
                          </a:solidFill>
                        </a:rPr>
                        <a:t>11</a:t>
                      </a:r>
                    </a:p>
                  </a:txBody>
                  <a:tcPr anchor="ctr"/>
                </a:tc>
                <a:tc>
                  <a:txBody>
                    <a:bodyPr/>
                    <a:lstStyle/>
                    <a:p>
                      <a:pPr marL="91440" algn="l" defTabSz="914400" rtl="0" eaLnBrk="1" fontAlgn="b" latinLnBrk="0" hangingPunct="1"/>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2119821815"/>
                  </a:ext>
                </a:extLst>
              </a:tr>
              <a:tr h="239345">
                <a:tc>
                  <a:txBody>
                    <a:bodyPr/>
                    <a:lstStyle/>
                    <a:p>
                      <a:pPr algn="ctr"/>
                      <a:r>
                        <a:rPr lang="en-CA" sz="1800" b="0" dirty="0">
                          <a:solidFill>
                            <a:schemeClr val="tx1"/>
                          </a:solidFill>
                        </a:rPr>
                        <a:t>18</a:t>
                      </a:r>
                    </a:p>
                  </a:txBody>
                  <a:tcPr anchor="ctr"/>
                </a:tc>
                <a:tc>
                  <a:txBody>
                    <a:bodyPr/>
                    <a:lstStyle/>
                    <a:p>
                      <a:pPr marL="91440" algn="l" defTabSz="914400" rtl="0" eaLnBrk="1" fontAlgn="b" latinLnBrk="0" hangingPunct="1"/>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2708212635"/>
                  </a:ext>
                </a:extLst>
              </a:tr>
              <a:tr h="239345">
                <a:tc>
                  <a:txBody>
                    <a:bodyPr/>
                    <a:lstStyle/>
                    <a:p>
                      <a:pPr algn="ctr"/>
                      <a:r>
                        <a:rPr lang="en-CA" sz="1800" b="0" dirty="0">
                          <a:solidFill>
                            <a:schemeClr val="tx1"/>
                          </a:solidFill>
                        </a:rPr>
                        <a:t>6</a:t>
                      </a:r>
                    </a:p>
                  </a:txBody>
                  <a:tcPr anchor="ctr"/>
                </a:tc>
                <a:tc>
                  <a:txBody>
                    <a:bodyPr/>
                    <a:lstStyle/>
                    <a:p>
                      <a:pPr marL="91440" algn="l" defTabSz="914400" rtl="0" eaLnBrk="1" fontAlgn="b" latinLnBrk="0" hangingPunct="1"/>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3994030493"/>
                  </a:ext>
                </a:extLst>
              </a:tr>
              <a:tr h="239345">
                <a:tc>
                  <a:txBody>
                    <a:bodyPr/>
                    <a:lstStyle/>
                    <a:p>
                      <a:pPr algn="ctr"/>
                      <a:r>
                        <a:rPr lang="en-CA" sz="1800" b="0" dirty="0">
                          <a:solidFill>
                            <a:schemeClr val="tx1"/>
                          </a:solidFill>
                        </a:rPr>
                        <a:t>14</a:t>
                      </a:r>
                    </a:p>
                  </a:txBody>
                  <a:tcPr anchor="ctr"/>
                </a:tc>
                <a:tc>
                  <a:txBody>
                    <a:bodyPr/>
                    <a:lstStyle/>
                    <a:p>
                      <a:pPr marL="91440" algn="l" defTabSz="914400" rtl="0" eaLnBrk="1" fontAlgn="b" latinLnBrk="0" hangingPunct="1"/>
                      <a:endParaRPr lang="en-CA" sz="1800" b="0" kern="1200" dirty="0">
                        <a:solidFill>
                          <a:schemeClr val="tx1"/>
                        </a:solidFill>
                        <a:latin typeface="+mn-lt"/>
                        <a:ea typeface="+mn-ea"/>
                        <a:cs typeface="+mn-cs"/>
                      </a:endParaRPr>
                    </a:p>
                  </a:txBody>
                  <a:tcPr marL="9525" marR="9525" marT="9525" marB="0" anchor="ctr"/>
                </a:tc>
                <a:extLst>
                  <a:ext uri="{0D108BD9-81ED-4DB2-BD59-A6C34878D82A}">
                    <a16:rowId xmlns:a16="http://schemas.microsoft.com/office/drawing/2014/main" val="933858386"/>
                  </a:ext>
                </a:extLst>
              </a:tr>
            </a:tbl>
          </a:graphicData>
        </a:graphic>
      </p:graphicFrame>
      <p:sp>
        <p:nvSpPr>
          <p:cNvPr id="12" name="TextBox 11">
            <a:extLst>
              <a:ext uri="{FF2B5EF4-FFF2-40B4-BE49-F238E27FC236}">
                <a16:creationId xmlns:a16="http://schemas.microsoft.com/office/drawing/2014/main" id="{498D3F3A-FF3C-4141-93C6-5ADE90255985}"/>
              </a:ext>
            </a:extLst>
          </p:cNvPr>
          <p:cNvSpPr txBox="1"/>
          <p:nvPr/>
        </p:nvSpPr>
        <p:spPr>
          <a:xfrm>
            <a:off x="399183" y="1915792"/>
            <a:ext cx="2521528" cy="461665"/>
          </a:xfrm>
          <a:prstGeom prst="rect">
            <a:avLst/>
          </a:prstGeom>
          <a:noFill/>
        </p:spPr>
        <p:txBody>
          <a:bodyPr wrap="square" rtlCol="0">
            <a:spAutoFit/>
          </a:bodyPr>
          <a:lstStyle/>
          <a:p>
            <a:r>
              <a:rPr lang="en-US" sz="2400" i="1" dirty="0"/>
              <a:t>Forwards</a:t>
            </a:r>
            <a:endParaRPr lang="en-CA" sz="2400" i="1" dirty="0"/>
          </a:p>
        </p:txBody>
      </p:sp>
      <p:sp>
        <p:nvSpPr>
          <p:cNvPr id="13" name="TextBox 12">
            <a:extLst>
              <a:ext uri="{FF2B5EF4-FFF2-40B4-BE49-F238E27FC236}">
                <a16:creationId xmlns:a16="http://schemas.microsoft.com/office/drawing/2014/main" id="{F8E983EE-63E4-45B9-979E-CBD2E09D4C37}"/>
              </a:ext>
            </a:extLst>
          </p:cNvPr>
          <p:cNvSpPr txBox="1"/>
          <p:nvPr/>
        </p:nvSpPr>
        <p:spPr>
          <a:xfrm>
            <a:off x="3844029" y="1928878"/>
            <a:ext cx="2521528" cy="461665"/>
          </a:xfrm>
          <a:prstGeom prst="rect">
            <a:avLst/>
          </a:prstGeom>
          <a:noFill/>
        </p:spPr>
        <p:txBody>
          <a:bodyPr wrap="square" rtlCol="0">
            <a:spAutoFit/>
          </a:bodyPr>
          <a:lstStyle/>
          <a:p>
            <a:r>
              <a:rPr lang="en-US" sz="2400" i="1" dirty="0"/>
              <a:t>Defensemen</a:t>
            </a:r>
            <a:endParaRPr lang="en-CA" sz="2400" i="1" dirty="0"/>
          </a:p>
        </p:txBody>
      </p:sp>
      <p:graphicFrame>
        <p:nvGraphicFramePr>
          <p:cNvPr id="14" name="Table 13">
            <a:extLst>
              <a:ext uri="{FF2B5EF4-FFF2-40B4-BE49-F238E27FC236}">
                <a16:creationId xmlns:a16="http://schemas.microsoft.com/office/drawing/2014/main" id="{564CA423-A521-4647-B700-F76152C8E2B3}"/>
              </a:ext>
            </a:extLst>
          </p:cNvPr>
          <p:cNvGraphicFramePr>
            <a:graphicFrameLocks noGrp="1"/>
          </p:cNvGraphicFramePr>
          <p:nvPr>
            <p:extLst>
              <p:ext uri="{D42A27DB-BD31-4B8C-83A1-F6EECF244321}">
                <p14:modId xmlns:p14="http://schemas.microsoft.com/office/powerpoint/2010/main" val="3704508603"/>
              </p:ext>
            </p:extLst>
          </p:nvPr>
        </p:nvGraphicFramePr>
        <p:xfrm>
          <a:off x="3844029" y="5303537"/>
          <a:ext cx="2914824" cy="982980"/>
        </p:xfrm>
        <a:graphic>
          <a:graphicData uri="http://schemas.openxmlformats.org/drawingml/2006/table">
            <a:tbl>
              <a:tblPr firstRow="1" bandRow="1">
                <a:tableStyleId>{073A0DAA-6AF3-43AB-8588-CEC1D06C72B9}</a:tableStyleId>
              </a:tblPr>
              <a:tblGrid>
                <a:gridCol w="595382">
                  <a:extLst>
                    <a:ext uri="{9D8B030D-6E8A-4147-A177-3AD203B41FA5}">
                      <a16:colId xmlns:a16="http://schemas.microsoft.com/office/drawing/2014/main" val="156448555"/>
                    </a:ext>
                  </a:extLst>
                </a:gridCol>
                <a:gridCol w="2319442">
                  <a:extLst>
                    <a:ext uri="{9D8B030D-6E8A-4147-A177-3AD203B41FA5}">
                      <a16:colId xmlns:a16="http://schemas.microsoft.com/office/drawing/2014/main" val="791477760"/>
                    </a:ext>
                  </a:extLst>
                </a:gridCol>
              </a:tblGrid>
              <a:tr h="239345">
                <a:tc>
                  <a:txBody>
                    <a:bodyPr/>
                    <a:lstStyle/>
                    <a:p>
                      <a:pPr algn="ctr"/>
                      <a:r>
                        <a:rPr lang="en-US" sz="1050" dirty="0"/>
                        <a:t>#</a:t>
                      </a:r>
                      <a:endParaRPr lang="en-CA" sz="1050" dirty="0"/>
                    </a:p>
                  </a:txBody>
                  <a:tcPr anchor="ctr"/>
                </a:tc>
                <a:tc>
                  <a:txBody>
                    <a:bodyPr/>
                    <a:lstStyle/>
                    <a:p>
                      <a:r>
                        <a:rPr lang="en-US" sz="1050" dirty="0"/>
                        <a:t>Player Name</a:t>
                      </a:r>
                      <a:endParaRPr lang="en-CA" sz="1050" dirty="0"/>
                    </a:p>
                  </a:txBody>
                  <a:tcPr/>
                </a:tc>
                <a:extLst>
                  <a:ext uri="{0D108BD9-81ED-4DB2-BD59-A6C34878D82A}">
                    <a16:rowId xmlns:a16="http://schemas.microsoft.com/office/drawing/2014/main" val="2702079507"/>
                  </a:ext>
                </a:extLst>
              </a:tr>
              <a:tr h="239345">
                <a:tc>
                  <a:txBody>
                    <a:bodyPr/>
                    <a:lstStyle/>
                    <a:p>
                      <a:pPr algn="ctr"/>
                      <a:r>
                        <a:rPr lang="en-CA" sz="1800" b="0" dirty="0">
                          <a:solidFill>
                            <a:schemeClr val="tx1"/>
                          </a:solidFill>
                        </a:rPr>
                        <a:t>31</a:t>
                      </a:r>
                    </a:p>
                  </a:txBody>
                  <a:tcPr anchor="ctr"/>
                </a:tc>
                <a:tc>
                  <a:txBody>
                    <a:bodyPr/>
                    <a:lstStyle/>
                    <a:p>
                      <a:endParaRPr lang="en-US" sz="1800" b="0" dirty="0">
                        <a:solidFill>
                          <a:schemeClr val="tx1"/>
                        </a:solidFill>
                      </a:endParaRPr>
                    </a:p>
                  </a:txBody>
                  <a:tcPr anchor="ctr"/>
                </a:tc>
                <a:extLst>
                  <a:ext uri="{0D108BD9-81ED-4DB2-BD59-A6C34878D82A}">
                    <a16:rowId xmlns:a16="http://schemas.microsoft.com/office/drawing/2014/main" val="334582430"/>
                  </a:ext>
                </a:extLst>
              </a:tr>
              <a:tr h="239345">
                <a:tc>
                  <a:txBody>
                    <a:bodyPr/>
                    <a:lstStyle/>
                    <a:p>
                      <a:pPr algn="ctr"/>
                      <a:r>
                        <a:rPr lang="en-CA" sz="1800" b="0" dirty="0">
                          <a:solidFill>
                            <a:schemeClr val="tx1"/>
                          </a:solidFill>
                        </a:rPr>
                        <a:t>1</a:t>
                      </a:r>
                    </a:p>
                  </a:txBody>
                  <a:tcPr anchor="ctr"/>
                </a:tc>
                <a:tc>
                  <a:txBody>
                    <a:bodyPr/>
                    <a:lstStyle/>
                    <a:p>
                      <a:endParaRPr lang="en-US" sz="1800" b="0" dirty="0">
                        <a:solidFill>
                          <a:schemeClr val="tx1"/>
                        </a:solidFill>
                      </a:endParaRPr>
                    </a:p>
                  </a:txBody>
                  <a:tcPr anchor="ctr"/>
                </a:tc>
                <a:extLst>
                  <a:ext uri="{0D108BD9-81ED-4DB2-BD59-A6C34878D82A}">
                    <a16:rowId xmlns:a16="http://schemas.microsoft.com/office/drawing/2014/main" val="3594093188"/>
                  </a:ext>
                </a:extLst>
              </a:tr>
            </a:tbl>
          </a:graphicData>
        </a:graphic>
      </p:graphicFrame>
      <p:sp>
        <p:nvSpPr>
          <p:cNvPr id="15" name="TextBox 14">
            <a:extLst>
              <a:ext uri="{FF2B5EF4-FFF2-40B4-BE49-F238E27FC236}">
                <a16:creationId xmlns:a16="http://schemas.microsoft.com/office/drawing/2014/main" id="{C4C3973E-0D64-498F-989A-F101777AA163}"/>
              </a:ext>
            </a:extLst>
          </p:cNvPr>
          <p:cNvSpPr txBox="1"/>
          <p:nvPr/>
        </p:nvSpPr>
        <p:spPr>
          <a:xfrm>
            <a:off x="3844029" y="4876707"/>
            <a:ext cx="2521528" cy="461665"/>
          </a:xfrm>
          <a:prstGeom prst="rect">
            <a:avLst/>
          </a:prstGeom>
          <a:noFill/>
        </p:spPr>
        <p:txBody>
          <a:bodyPr wrap="square" rtlCol="0">
            <a:spAutoFit/>
          </a:bodyPr>
          <a:lstStyle/>
          <a:p>
            <a:r>
              <a:rPr lang="en-US" sz="2400" i="1" dirty="0"/>
              <a:t>Goalies</a:t>
            </a:r>
            <a:endParaRPr lang="en-CA" sz="2400" i="1" dirty="0"/>
          </a:p>
        </p:txBody>
      </p:sp>
      <p:sp>
        <p:nvSpPr>
          <p:cNvPr id="16" name="TextBox 15">
            <a:extLst>
              <a:ext uri="{FF2B5EF4-FFF2-40B4-BE49-F238E27FC236}">
                <a16:creationId xmlns:a16="http://schemas.microsoft.com/office/drawing/2014/main" id="{75795860-CB36-495C-947A-4841A5E288EC}"/>
              </a:ext>
            </a:extLst>
          </p:cNvPr>
          <p:cNvSpPr txBox="1"/>
          <p:nvPr/>
        </p:nvSpPr>
        <p:spPr>
          <a:xfrm>
            <a:off x="7288876" y="1924559"/>
            <a:ext cx="2521528" cy="461665"/>
          </a:xfrm>
          <a:prstGeom prst="rect">
            <a:avLst/>
          </a:prstGeom>
          <a:noFill/>
        </p:spPr>
        <p:txBody>
          <a:bodyPr wrap="square" rtlCol="0">
            <a:spAutoFit/>
          </a:bodyPr>
          <a:lstStyle/>
          <a:p>
            <a:r>
              <a:rPr lang="en-US" sz="2400" i="1" dirty="0"/>
              <a:t>Staff</a:t>
            </a:r>
            <a:endParaRPr lang="en-CA" sz="2400" i="1" dirty="0"/>
          </a:p>
        </p:txBody>
      </p:sp>
      <p:pic>
        <p:nvPicPr>
          <p:cNvPr id="17" name="Picture 16" descr="A picture containing clipart, graphics, drawing, art&#10;&#10;Description automatically generated">
            <a:extLst>
              <a:ext uri="{FF2B5EF4-FFF2-40B4-BE49-F238E27FC236}">
                <a16:creationId xmlns:a16="http://schemas.microsoft.com/office/drawing/2014/main" id="{79896614-DDEB-4C97-9C24-4A6D51ABD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19933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ipart, graphics, drawing, art&#10;&#10;Description automatically generated">
            <a:extLst>
              <a:ext uri="{FF2B5EF4-FFF2-40B4-BE49-F238E27FC236}">
                <a16:creationId xmlns:a16="http://schemas.microsoft.com/office/drawing/2014/main" id="{3AD5EBD0-FA78-4679-ADC3-CA8620453A2D}"/>
              </a:ext>
            </a:extLst>
          </p:cNvPr>
          <p:cNvPicPr>
            <a:picLocks noChangeAspect="1"/>
          </p:cNvPicPr>
          <p:nvPr/>
        </p:nvPicPr>
        <p:blipFill rotWithShape="1">
          <a:blip r:embed="rId3">
            <a:extLst>
              <a:ext uri="{28A0092B-C50C-407E-A947-70E740481C1C}">
                <a14:useLocalDpi xmlns:a14="http://schemas.microsoft.com/office/drawing/2010/main" val="0"/>
              </a:ext>
            </a:extLst>
          </a:blip>
          <a:srcRect t="2552" r="1" b="1"/>
          <a:stretch/>
        </p:blipFill>
        <p:spPr>
          <a:xfrm>
            <a:off x="3522468" y="10"/>
            <a:ext cx="8669532"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2AAB73F-2EA2-4FB4-B32D-A65A7C56E58D}"/>
              </a:ext>
            </a:extLst>
          </p:cNvPr>
          <p:cNvSpPr txBox="1"/>
          <p:nvPr/>
        </p:nvSpPr>
        <p:spPr>
          <a:xfrm>
            <a:off x="371094" y="1161288"/>
            <a:ext cx="3438144" cy="112471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a:solidFill>
                  <a:schemeClr val="bg1"/>
                </a:solidFill>
                <a:latin typeface="+mj-lt"/>
                <a:ea typeface="+mj-ea"/>
                <a:cs typeface="+mj-cs"/>
              </a:rPr>
              <a:t>RAIDERS U15 BC2</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D3F6AC7-2332-4FE6-9A20-9CD8E9833FC5}"/>
              </a:ext>
            </a:extLst>
          </p:cNvPr>
          <p:cNvSpPr txBox="1"/>
          <p:nvPr/>
        </p:nvSpPr>
        <p:spPr>
          <a:xfrm>
            <a:off x="371094" y="2718054"/>
            <a:ext cx="3438906" cy="3207258"/>
          </a:xfrm>
          <a:prstGeom prst="rect">
            <a:avLst/>
          </a:prstGeom>
        </p:spPr>
        <p:txBody>
          <a:bodyPr vert="horz" lIns="91440" tIns="45720" rIns="91440" bIns="45720" rtlCol="0" anchor="t">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solidFill>
                  <a:schemeClr val="bg1"/>
                </a:solidFill>
                <a:effectLst/>
                <a:uLnTx/>
                <a:uFillTx/>
              </a:rPr>
              <a:t>2023-2024</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solidFill>
                  <a:schemeClr val="bg1"/>
                </a:solidFill>
                <a:effectLst/>
                <a:uLnTx/>
                <a:uFillTx/>
              </a:rPr>
              <a:t>Season View</a:t>
            </a:r>
          </a:p>
        </p:txBody>
      </p:sp>
    </p:spTree>
    <p:extLst>
      <p:ext uri="{BB962C8B-B14F-4D97-AF65-F5344CB8AC3E}">
        <p14:creationId xmlns:p14="http://schemas.microsoft.com/office/powerpoint/2010/main" val="136789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DCF38B31-BC98-20B5-394C-A26BAA667B69}"/>
              </a:ext>
            </a:extLst>
          </p:cNvPr>
          <p:cNvSpPr/>
          <p:nvPr/>
        </p:nvSpPr>
        <p:spPr>
          <a:xfrm>
            <a:off x="9995591" y="2194557"/>
            <a:ext cx="1747091" cy="3723577"/>
          </a:xfrm>
          <a:prstGeom prst="rect">
            <a:avLst/>
          </a:prstGeom>
          <a:solidFill>
            <a:srgbClr val="59595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rgbClr val="009999"/>
              </a:solidFill>
            </a:endParaRPr>
          </a:p>
        </p:txBody>
      </p:sp>
      <p:sp>
        <p:nvSpPr>
          <p:cNvPr id="40" name="Rectangle 39">
            <a:extLst>
              <a:ext uri="{FF2B5EF4-FFF2-40B4-BE49-F238E27FC236}">
                <a16:creationId xmlns:a16="http://schemas.microsoft.com/office/drawing/2014/main" id="{167F9593-7741-647E-0764-C62EAAA5E1EF}"/>
              </a:ext>
            </a:extLst>
          </p:cNvPr>
          <p:cNvSpPr/>
          <p:nvPr/>
        </p:nvSpPr>
        <p:spPr>
          <a:xfrm>
            <a:off x="9107235" y="2197823"/>
            <a:ext cx="895140" cy="3720311"/>
          </a:xfrm>
          <a:prstGeom prst="rect">
            <a:avLst/>
          </a:prstGeom>
          <a:solidFill>
            <a:srgbClr val="7030A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endParaRPr>
          </a:p>
        </p:txBody>
      </p:sp>
      <p:sp>
        <p:nvSpPr>
          <p:cNvPr id="39" name="Rectangle 38">
            <a:extLst>
              <a:ext uri="{FF2B5EF4-FFF2-40B4-BE49-F238E27FC236}">
                <a16:creationId xmlns:a16="http://schemas.microsoft.com/office/drawing/2014/main" id="{84E27B96-E65C-32B2-2569-FC06FFC2438B}"/>
              </a:ext>
            </a:extLst>
          </p:cNvPr>
          <p:cNvSpPr/>
          <p:nvPr/>
        </p:nvSpPr>
        <p:spPr>
          <a:xfrm>
            <a:off x="7052631" y="2197823"/>
            <a:ext cx="2064007" cy="3720311"/>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p>
        </p:txBody>
      </p:sp>
      <p:sp>
        <p:nvSpPr>
          <p:cNvPr id="34" name="Rectangle 33">
            <a:extLst>
              <a:ext uri="{FF2B5EF4-FFF2-40B4-BE49-F238E27FC236}">
                <a16:creationId xmlns:a16="http://schemas.microsoft.com/office/drawing/2014/main" id="{86C28ED0-23A5-CE02-62B7-EF12FB18121B}"/>
              </a:ext>
            </a:extLst>
          </p:cNvPr>
          <p:cNvSpPr/>
          <p:nvPr/>
        </p:nvSpPr>
        <p:spPr>
          <a:xfrm>
            <a:off x="4223495" y="2197824"/>
            <a:ext cx="2064007" cy="3720311"/>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p>
        </p:txBody>
      </p:sp>
      <p:sp>
        <p:nvSpPr>
          <p:cNvPr id="35" name="Rectangle 34">
            <a:extLst>
              <a:ext uri="{FF2B5EF4-FFF2-40B4-BE49-F238E27FC236}">
                <a16:creationId xmlns:a16="http://schemas.microsoft.com/office/drawing/2014/main" id="{C1013C3C-97BB-80AA-C02D-4F5A7C15ED97}"/>
              </a:ext>
            </a:extLst>
          </p:cNvPr>
          <p:cNvSpPr/>
          <p:nvPr/>
        </p:nvSpPr>
        <p:spPr>
          <a:xfrm>
            <a:off x="6287342" y="2197823"/>
            <a:ext cx="766198" cy="3720311"/>
          </a:xfrm>
          <a:prstGeom prst="rect">
            <a:avLst/>
          </a:prstGeom>
          <a:solidFill>
            <a:srgbClr val="D9D9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rgbClr val="009999"/>
              </a:solidFill>
            </a:endParaRPr>
          </a:p>
        </p:txBody>
      </p:sp>
      <p:sp>
        <p:nvSpPr>
          <p:cNvPr id="33" name="Rectangle 32">
            <a:extLst>
              <a:ext uri="{FF2B5EF4-FFF2-40B4-BE49-F238E27FC236}">
                <a16:creationId xmlns:a16="http://schemas.microsoft.com/office/drawing/2014/main" id="{BC0F57D7-C2B2-55F5-0B3B-A6A25E2F1868}"/>
              </a:ext>
            </a:extLst>
          </p:cNvPr>
          <p:cNvSpPr/>
          <p:nvPr/>
        </p:nvSpPr>
        <p:spPr>
          <a:xfrm>
            <a:off x="3457295" y="2197824"/>
            <a:ext cx="766198" cy="3720311"/>
          </a:xfrm>
          <a:prstGeom prst="rect">
            <a:avLst/>
          </a:prstGeom>
          <a:solidFill>
            <a:srgbClr val="D9D9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rgbClr val="009999"/>
              </a:solidFill>
            </a:endParaRPr>
          </a:p>
        </p:txBody>
      </p:sp>
      <p:sp>
        <p:nvSpPr>
          <p:cNvPr id="31" name="Rectangle 30">
            <a:extLst>
              <a:ext uri="{FF2B5EF4-FFF2-40B4-BE49-F238E27FC236}">
                <a16:creationId xmlns:a16="http://schemas.microsoft.com/office/drawing/2014/main" id="{A6229571-DD01-BCFF-1F84-9F3108CCDAAB}"/>
              </a:ext>
            </a:extLst>
          </p:cNvPr>
          <p:cNvSpPr/>
          <p:nvPr/>
        </p:nvSpPr>
        <p:spPr>
          <a:xfrm>
            <a:off x="351686" y="2197823"/>
            <a:ext cx="1216646" cy="3716204"/>
          </a:xfrm>
          <a:prstGeom prst="rect">
            <a:avLst/>
          </a:prstGeom>
          <a:solidFill>
            <a:srgbClr val="BFBFB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rgbClr val="009999"/>
              </a:solidFill>
            </a:endParaRPr>
          </a:p>
          <a:p>
            <a:pPr algn="ctr"/>
            <a:endParaRPr lang="en-US" sz="1400" b="1" dirty="0">
              <a:solidFill>
                <a:srgbClr val="009999"/>
              </a:solidFill>
            </a:endParaRPr>
          </a:p>
        </p:txBody>
      </p:sp>
      <p:sp>
        <p:nvSpPr>
          <p:cNvPr id="29" name="Rectangle 28">
            <a:extLst>
              <a:ext uri="{FF2B5EF4-FFF2-40B4-BE49-F238E27FC236}">
                <a16:creationId xmlns:a16="http://schemas.microsoft.com/office/drawing/2014/main" id="{3AED25CC-3E26-116F-1DF0-37685E84135F}"/>
              </a:ext>
            </a:extLst>
          </p:cNvPr>
          <p:cNvSpPr/>
          <p:nvPr/>
        </p:nvSpPr>
        <p:spPr>
          <a:xfrm>
            <a:off x="1566258" y="2171363"/>
            <a:ext cx="1913301" cy="3723577"/>
          </a:xfrm>
          <a:prstGeom prst="rect">
            <a:avLst/>
          </a:prstGeom>
          <a:solidFill>
            <a:srgbClr val="A6A6A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a:p>
        </p:txBody>
      </p:sp>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Year Long Schedule Highlights</a:t>
            </a:r>
            <a:endParaRPr lang="en-CA" sz="3600" dirty="0">
              <a:solidFill>
                <a:schemeClr val="bg1"/>
              </a:solidFill>
            </a:endParaRPr>
          </a:p>
        </p:txBody>
      </p:sp>
      <p:sp>
        <p:nvSpPr>
          <p:cNvPr id="10" name="TextBox 9">
            <a:extLst>
              <a:ext uri="{FF2B5EF4-FFF2-40B4-BE49-F238E27FC236}">
                <a16:creationId xmlns:a16="http://schemas.microsoft.com/office/drawing/2014/main" id="{5C637CED-44EC-4250-B802-DB6C5210060F}"/>
              </a:ext>
            </a:extLst>
          </p:cNvPr>
          <p:cNvSpPr txBox="1"/>
          <p:nvPr/>
        </p:nvSpPr>
        <p:spPr>
          <a:xfrm>
            <a:off x="2064327" y="848139"/>
            <a:ext cx="8063345" cy="400110"/>
          </a:xfrm>
          <a:prstGeom prst="rect">
            <a:avLst/>
          </a:prstGeom>
          <a:noFill/>
        </p:spPr>
        <p:txBody>
          <a:bodyPr wrap="square" rtlCol="0">
            <a:spAutoFit/>
          </a:bodyPr>
          <a:lstStyle/>
          <a:p>
            <a:r>
              <a:rPr lang="en-CA" sz="2000" dirty="0">
                <a:solidFill>
                  <a:schemeClr val="bg1"/>
                </a:solidFill>
              </a:rPr>
              <a:t>SVHA U15 BC2 2023-2024 Team Guide</a:t>
            </a:r>
          </a:p>
        </p:txBody>
      </p:sp>
      <p:cxnSp>
        <p:nvCxnSpPr>
          <p:cNvPr id="7" name="Straight Arrow Connector 6">
            <a:extLst>
              <a:ext uri="{FF2B5EF4-FFF2-40B4-BE49-F238E27FC236}">
                <a16:creationId xmlns:a16="http://schemas.microsoft.com/office/drawing/2014/main" id="{CF53C5ED-B5DD-8C99-369D-8E68A1F309B2}"/>
              </a:ext>
            </a:extLst>
          </p:cNvPr>
          <p:cNvCxnSpPr/>
          <p:nvPr/>
        </p:nvCxnSpPr>
        <p:spPr>
          <a:xfrm>
            <a:off x="591164" y="3309259"/>
            <a:ext cx="10887745" cy="0"/>
          </a:xfrm>
          <a:prstGeom prst="straightConnector1">
            <a:avLst/>
          </a:prstGeom>
          <a:ln w="508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5C968F0-D7DF-8B2C-8860-7C45AF8A57E4}"/>
              </a:ext>
            </a:extLst>
          </p:cNvPr>
          <p:cNvCxnSpPr>
            <a:cxnSpLocks/>
          </p:cNvCxnSpPr>
          <p:nvPr/>
        </p:nvCxnSpPr>
        <p:spPr>
          <a:xfrm flipV="1">
            <a:off x="714100" y="3122024"/>
            <a:ext cx="0" cy="1711231"/>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770AD95-7B7B-4772-34F1-4A0C34BFA2AF}"/>
              </a:ext>
            </a:extLst>
          </p:cNvPr>
          <p:cNvSpPr txBox="1"/>
          <p:nvPr/>
        </p:nvSpPr>
        <p:spPr>
          <a:xfrm>
            <a:off x="325949" y="4833255"/>
            <a:ext cx="766198" cy="307777"/>
          </a:xfrm>
          <a:prstGeom prst="rect">
            <a:avLst/>
          </a:prstGeom>
          <a:noFill/>
        </p:spPr>
        <p:txBody>
          <a:bodyPr wrap="square" rtlCol="0">
            <a:spAutoFit/>
          </a:bodyPr>
          <a:lstStyle/>
          <a:p>
            <a:pPr algn="ctr"/>
            <a:r>
              <a:rPr lang="en-US" sz="1400" dirty="0"/>
              <a:t>Evals</a:t>
            </a:r>
          </a:p>
        </p:txBody>
      </p:sp>
      <p:cxnSp>
        <p:nvCxnSpPr>
          <p:cNvPr id="15" name="Straight Arrow Connector 14">
            <a:extLst>
              <a:ext uri="{FF2B5EF4-FFF2-40B4-BE49-F238E27FC236}">
                <a16:creationId xmlns:a16="http://schemas.microsoft.com/office/drawing/2014/main" id="{4E756614-9A32-0328-B304-D1752EE8829B}"/>
              </a:ext>
            </a:extLst>
          </p:cNvPr>
          <p:cNvCxnSpPr>
            <a:cxnSpLocks/>
          </p:cNvCxnSpPr>
          <p:nvPr/>
        </p:nvCxnSpPr>
        <p:spPr>
          <a:xfrm flipV="1">
            <a:off x="11203574" y="3122024"/>
            <a:ext cx="0" cy="2320835"/>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F0D9AE9-EC3F-C1E4-0709-F021E51CAA2A}"/>
              </a:ext>
            </a:extLst>
          </p:cNvPr>
          <p:cNvSpPr txBox="1"/>
          <p:nvPr/>
        </p:nvSpPr>
        <p:spPr>
          <a:xfrm>
            <a:off x="10678924" y="5445428"/>
            <a:ext cx="1049299" cy="307777"/>
          </a:xfrm>
          <a:prstGeom prst="rect">
            <a:avLst/>
          </a:prstGeom>
          <a:noFill/>
        </p:spPr>
        <p:txBody>
          <a:bodyPr wrap="square" rtlCol="0">
            <a:spAutoFit/>
          </a:bodyPr>
          <a:lstStyle/>
          <a:p>
            <a:pPr algn="ctr"/>
            <a:r>
              <a:rPr lang="en-US" sz="1400" dirty="0">
                <a:solidFill>
                  <a:schemeClr val="bg1"/>
                </a:solidFill>
              </a:rPr>
              <a:t>Wrap-up</a:t>
            </a:r>
          </a:p>
        </p:txBody>
      </p:sp>
      <p:pic>
        <p:nvPicPr>
          <p:cNvPr id="19" name="Graphic 18" descr="Bunting with solid fill">
            <a:extLst>
              <a:ext uri="{FF2B5EF4-FFF2-40B4-BE49-F238E27FC236}">
                <a16:creationId xmlns:a16="http://schemas.microsoft.com/office/drawing/2014/main" id="{7A918F29-DE06-3626-494B-C3918D19D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95321" y="4600806"/>
            <a:ext cx="622663" cy="622663"/>
          </a:xfrm>
          <a:prstGeom prst="rect">
            <a:avLst/>
          </a:prstGeom>
        </p:spPr>
      </p:pic>
      <p:sp>
        <p:nvSpPr>
          <p:cNvPr id="22" name="TextBox 21">
            <a:extLst>
              <a:ext uri="{FF2B5EF4-FFF2-40B4-BE49-F238E27FC236}">
                <a16:creationId xmlns:a16="http://schemas.microsoft.com/office/drawing/2014/main" id="{47E7F79C-6807-1526-9A16-5E2D278E5F8F}"/>
              </a:ext>
            </a:extLst>
          </p:cNvPr>
          <p:cNvSpPr txBox="1"/>
          <p:nvPr/>
        </p:nvSpPr>
        <p:spPr>
          <a:xfrm>
            <a:off x="9951750" y="4160019"/>
            <a:ext cx="849031" cy="954107"/>
          </a:xfrm>
          <a:prstGeom prst="rect">
            <a:avLst/>
          </a:prstGeom>
          <a:noFill/>
        </p:spPr>
        <p:txBody>
          <a:bodyPr wrap="square" rtlCol="0">
            <a:spAutoFit/>
          </a:bodyPr>
          <a:lstStyle/>
          <a:p>
            <a:pPr algn="ctr"/>
            <a:r>
              <a:rPr lang="en-US" sz="1400" dirty="0">
                <a:solidFill>
                  <a:schemeClr val="bg1"/>
                </a:solidFill>
              </a:rPr>
              <a:t>Stick it to Cancer Tourney</a:t>
            </a:r>
          </a:p>
        </p:txBody>
      </p:sp>
      <p:cxnSp>
        <p:nvCxnSpPr>
          <p:cNvPr id="23" name="Straight Arrow Connector 22">
            <a:extLst>
              <a:ext uri="{FF2B5EF4-FFF2-40B4-BE49-F238E27FC236}">
                <a16:creationId xmlns:a16="http://schemas.microsoft.com/office/drawing/2014/main" id="{5918D1C2-0C20-98F1-8816-0179E525DC94}"/>
              </a:ext>
            </a:extLst>
          </p:cNvPr>
          <p:cNvCxnSpPr>
            <a:cxnSpLocks/>
          </p:cNvCxnSpPr>
          <p:nvPr/>
        </p:nvCxnSpPr>
        <p:spPr>
          <a:xfrm flipV="1">
            <a:off x="1193393" y="3122024"/>
            <a:ext cx="0" cy="2320835"/>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5F67078-52F5-992E-797B-EB2D8D283558}"/>
              </a:ext>
            </a:extLst>
          </p:cNvPr>
          <p:cNvCxnSpPr>
            <a:cxnSpLocks/>
          </p:cNvCxnSpPr>
          <p:nvPr/>
        </p:nvCxnSpPr>
        <p:spPr>
          <a:xfrm flipV="1">
            <a:off x="10376266" y="3135087"/>
            <a:ext cx="0" cy="990600"/>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664DB6B-781A-32E8-E43B-CDC2EB54ECF0}"/>
              </a:ext>
            </a:extLst>
          </p:cNvPr>
          <p:cNvSpPr txBox="1"/>
          <p:nvPr/>
        </p:nvSpPr>
        <p:spPr>
          <a:xfrm>
            <a:off x="627020" y="5497753"/>
            <a:ext cx="1131955" cy="307777"/>
          </a:xfrm>
          <a:prstGeom prst="rect">
            <a:avLst/>
          </a:prstGeom>
          <a:noFill/>
        </p:spPr>
        <p:txBody>
          <a:bodyPr wrap="square" rtlCol="0">
            <a:spAutoFit/>
          </a:bodyPr>
          <a:lstStyle/>
          <a:p>
            <a:pPr algn="ctr"/>
            <a:r>
              <a:rPr lang="en-US" sz="1400" dirty="0"/>
              <a:t>Exhibition</a:t>
            </a:r>
          </a:p>
        </p:txBody>
      </p:sp>
      <p:pic>
        <p:nvPicPr>
          <p:cNvPr id="1026" name="Picture 2" descr="McKnight Hockey Association – McKnight Rocks!">
            <a:extLst>
              <a:ext uri="{FF2B5EF4-FFF2-40B4-BE49-F238E27FC236}">
                <a16:creationId xmlns:a16="http://schemas.microsoft.com/office/drawing/2014/main" id="{8899F62C-2D98-E60B-C789-D257069A5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857" y="4661795"/>
            <a:ext cx="314969" cy="314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thwest Warriors Hockey – TeamSnap Template Sites site">
            <a:extLst>
              <a:ext uri="{FF2B5EF4-FFF2-40B4-BE49-F238E27FC236}">
                <a16:creationId xmlns:a16="http://schemas.microsoft.com/office/drawing/2014/main" id="{AAD5065A-D4D3-8186-6FEF-9CAC0E0B54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1064" y="5054602"/>
            <a:ext cx="304963" cy="304963"/>
          </a:xfrm>
          <a:prstGeom prst="rect">
            <a:avLst/>
          </a:prstGeom>
          <a:noFill/>
          <a:extLst>
            <a:ext uri="{909E8E84-426E-40DD-AFC4-6F175D3DCCD1}">
              <a14:hiddenFill xmlns:a14="http://schemas.microsoft.com/office/drawing/2010/main">
                <a:solidFill>
                  <a:srgbClr val="FFFFFF"/>
                </a:solidFill>
              </a14:hiddenFill>
            </a:ext>
          </a:extLst>
        </p:spPr>
      </p:pic>
      <p:sp>
        <p:nvSpPr>
          <p:cNvPr id="41" name="Callout: Line 40">
            <a:extLst>
              <a:ext uri="{FF2B5EF4-FFF2-40B4-BE49-F238E27FC236}">
                <a16:creationId xmlns:a16="http://schemas.microsoft.com/office/drawing/2014/main" id="{B1B129DE-1EA4-3FD5-A2F2-DFAA21CB44A2}"/>
              </a:ext>
            </a:extLst>
          </p:cNvPr>
          <p:cNvSpPr/>
          <p:nvPr/>
        </p:nvSpPr>
        <p:spPr>
          <a:xfrm>
            <a:off x="1568332" y="6136446"/>
            <a:ext cx="1801365" cy="253139"/>
          </a:xfrm>
          <a:prstGeom prst="borderCallout1">
            <a:avLst>
              <a:gd name="adj1" fmla="val 45493"/>
              <a:gd name="adj2" fmla="val 54942"/>
              <a:gd name="adj3" fmla="val -86905"/>
              <a:gd name="adj4" fmla="val 505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Oct 22 – Nov 20</a:t>
            </a:r>
          </a:p>
        </p:txBody>
      </p:sp>
      <p:sp>
        <p:nvSpPr>
          <p:cNvPr id="42" name="Callout: Line 41">
            <a:extLst>
              <a:ext uri="{FF2B5EF4-FFF2-40B4-BE49-F238E27FC236}">
                <a16:creationId xmlns:a16="http://schemas.microsoft.com/office/drawing/2014/main" id="{1372EECF-5CF3-6F3C-679A-C823D94519B0}"/>
              </a:ext>
            </a:extLst>
          </p:cNvPr>
          <p:cNvSpPr/>
          <p:nvPr/>
        </p:nvSpPr>
        <p:spPr>
          <a:xfrm>
            <a:off x="2748341" y="6477483"/>
            <a:ext cx="1801365" cy="253139"/>
          </a:xfrm>
          <a:prstGeom prst="borderCallout1">
            <a:avLst>
              <a:gd name="adj1" fmla="val -6110"/>
              <a:gd name="adj2" fmla="val 68962"/>
              <a:gd name="adj3" fmla="val -224515"/>
              <a:gd name="adj4" fmla="val 592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Nov 21 – Dec 4</a:t>
            </a:r>
          </a:p>
        </p:txBody>
      </p:sp>
      <p:sp>
        <p:nvSpPr>
          <p:cNvPr id="43" name="Callout: Line 42">
            <a:extLst>
              <a:ext uri="{FF2B5EF4-FFF2-40B4-BE49-F238E27FC236}">
                <a16:creationId xmlns:a16="http://schemas.microsoft.com/office/drawing/2014/main" id="{473CD088-2263-4224-446C-7D7914162BFD}"/>
              </a:ext>
            </a:extLst>
          </p:cNvPr>
          <p:cNvSpPr/>
          <p:nvPr/>
        </p:nvSpPr>
        <p:spPr>
          <a:xfrm>
            <a:off x="4333294" y="6141162"/>
            <a:ext cx="1801365" cy="253139"/>
          </a:xfrm>
          <a:prstGeom prst="borderCallout1">
            <a:avLst>
              <a:gd name="adj1" fmla="val 42052"/>
              <a:gd name="adj2" fmla="val 57843"/>
              <a:gd name="adj3" fmla="val -86905"/>
              <a:gd name="adj4" fmla="val 505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Dec 5 – Dec 21</a:t>
            </a:r>
          </a:p>
        </p:txBody>
      </p:sp>
      <p:sp>
        <p:nvSpPr>
          <p:cNvPr id="44" name="Callout: Line 43">
            <a:extLst>
              <a:ext uri="{FF2B5EF4-FFF2-40B4-BE49-F238E27FC236}">
                <a16:creationId xmlns:a16="http://schemas.microsoft.com/office/drawing/2014/main" id="{1FE62C0E-CAE0-651D-147C-A9FD8D8E4D19}"/>
              </a:ext>
            </a:extLst>
          </p:cNvPr>
          <p:cNvSpPr/>
          <p:nvPr/>
        </p:nvSpPr>
        <p:spPr>
          <a:xfrm>
            <a:off x="5508501" y="6490758"/>
            <a:ext cx="1801365" cy="253139"/>
          </a:xfrm>
          <a:prstGeom prst="borderCallout1">
            <a:avLst>
              <a:gd name="adj1" fmla="val -6110"/>
              <a:gd name="adj2" fmla="val 79598"/>
              <a:gd name="adj3" fmla="val -227955"/>
              <a:gd name="adj4" fmla="val 665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Dec 22 – Jan 5</a:t>
            </a:r>
          </a:p>
        </p:txBody>
      </p:sp>
      <p:sp>
        <p:nvSpPr>
          <p:cNvPr id="45" name="Callout: Line 44">
            <a:extLst>
              <a:ext uri="{FF2B5EF4-FFF2-40B4-BE49-F238E27FC236}">
                <a16:creationId xmlns:a16="http://schemas.microsoft.com/office/drawing/2014/main" id="{A9566447-9CC9-E348-9030-ACFF289CF2C9}"/>
              </a:ext>
            </a:extLst>
          </p:cNvPr>
          <p:cNvSpPr/>
          <p:nvPr/>
        </p:nvSpPr>
        <p:spPr>
          <a:xfrm>
            <a:off x="7192660" y="6136446"/>
            <a:ext cx="1801365" cy="253139"/>
          </a:xfrm>
          <a:prstGeom prst="borderCallout1">
            <a:avLst>
              <a:gd name="adj1" fmla="val 42052"/>
              <a:gd name="adj2" fmla="val 58810"/>
              <a:gd name="adj3" fmla="val -86905"/>
              <a:gd name="adj4" fmla="val 5056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Jan 6 – Feb 26</a:t>
            </a:r>
          </a:p>
        </p:txBody>
      </p:sp>
      <p:cxnSp>
        <p:nvCxnSpPr>
          <p:cNvPr id="47" name="Straight Arrow Connector 46">
            <a:extLst>
              <a:ext uri="{FF2B5EF4-FFF2-40B4-BE49-F238E27FC236}">
                <a16:creationId xmlns:a16="http://schemas.microsoft.com/office/drawing/2014/main" id="{7091844C-5E62-71A3-F45A-E458498D3376}"/>
              </a:ext>
            </a:extLst>
          </p:cNvPr>
          <p:cNvCxnSpPr>
            <a:cxnSpLocks/>
          </p:cNvCxnSpPr>
          <p:nvPr/>
        </p:nvCxnSpPr>
        <p:spPr>
          <a:xfrm flipV="1">
            <a:off x="9492340" y="3123922"/>
            <a:ext cx="0" cy="1959427"/>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B7293835-B561-B2A4-0B12-3702FCABFD91}"/>
              </a:ext>
            </a:extLst>
          </p:cNvPr>
          <p:cNvSpPr txBox="1"/>
          <p:nvPr/>
        </p:nvSpPr>
        <p:spPr>
          <a:xfrm>
            <a:off x="9116638" y="5122133"/>
            <a:ext cx="766198" cy="523220"/>
          </a:xfrm>
          <a:prstGeom prst="rect">
            <a:avLst/>
          </a:prstGeom>
          <a:noFill/>
        </p:spPr>
        <p:txBody>
          <a:bodyPr wrap="square" rtlCol="0">
            <a:spAutoFit/>
          </a:bodyPr>
          <a:lstStyle/>
          <a:p>
            <a:pPr algn="ctr"/>
            <a:r>
              <a:rPr lang="en-US" sz="1400" dirty="0"/>
              <a:t>City Champs</a:t>
            </a:r>
          </a:p>
        </p:txBody>
      </p:sp>
      <p:pic>
        <p:nvPicPr>
          <p:cNvPr id="1030" name="Picture 6" descr="Hockey Calgary Bulletins - Hockey Calgary">
            <a:extLst>
              <a:ext uri="{FF2B5EF4-FFF2-40B4-BE49-F238E27FC236}">
                <a16:creationId xmlns:a16="http://schemas.microsoft.com/office/drawing/2014/main" id="{DF13308D-A1AB-605D-ADEC-581F8AB952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9925" y="4121699"/>
            <a:ext cx="512837" cy="187994"/>
          </a:xfrm>
          <a:prstGeom prst="rect">
            <a:avLst/>
          </a:prstGeom>
          <a:noFill/>
          <a:extLst>
            <a:ext uri="{909E8E84-426E-40DD-AFC4-6F175D3DCCD1}">
              <a14:hiddenFill xmlns:a14="http://schemas.microsoft.com/office/drawing/2010/main">
                <a:solidFill>
                  <a:srgbClr val="FFFFFF"/>
                </a:solidFill>
              </a14:hiddenFill>
            </a:ext>
          </a:extLst>
        </p:spPr>
      </p:pic>
      <p:cxnSp>
        <p:nvCxnSpPr>
          <p:cNvPr id="50" name="Straight Arrow Connector 49">
            <a:extLst>
              <a:ext uri="{FF2B5EF4-FFF2-40B4-BE49-F238E27FC236}">
                <a16:creationId xmlns:a16="http://schemas.microsoft.com/office/drawing/2014/main" id="{B63813DD-FEB9-DA77-668D-A3749AA65DC5}"/>
              </a:ext>
            </a:extLst>
          </p:cNvPr>
          <p:cNvCxnSpPr>
            <a:cxnSpLocks/>
          </p:cNvCxnSpPr>
          <p:nvPr/>
        </p:nvCxnSpPr>
        <p:spPr>
          <a:xfrm flipV="1">
            <a:off x="7524209" y="3135087"/>
            <a:ext cx="0" cy="990600"/>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032" name="Picture 8" descr="Esso Minor Hockey Week - Hockey Calgary">
            <a:extLst>
              <a:ext uri="{FF2B5EF4-FFF2-40B4-BE49-F238E27FC236}">
                <a16:creationId xmlns:a16="http://schemas.microsoft.com/office/drawing/2014/main" id="{5E34F933-306F-F5FC-923E-3F1674F11D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92660" y="3483432"/>
            <a:ext cx="649691" cy="403492"/>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6EC81CFC-BF70-B768-A033-2FCE0DFC80BD}"/>
              </a:ext>
            </a:extLst>
          </p:cNvPr>
          <p:cNvSpPr txBox="1"/>
          <p:nvPr/>
        </p:nvSpPr>
        <p:spPr>
          <a:xfrm>
            <a:off x="7109005" y="4175090"/>
            <a:ext cx="766198" cy="954107"/>
          </a:xfrm>
          <a:prstGeom prst="rect">
            <a:avLst/>
          </a:prstGeom>
          <a:noFill/>
        </p:spPr>
        <p:txBody>
          <a:bodyPr wrap="square" rtlCol="0">
            <a:spAutoFit/>
          </a:bodyPr>
          <a:lstStyle/>
          <a:p>
            <a:pPr algn="ctr"/>
            <a:r>
              <a:rPr lang="en-US" sz="1400" dirty="0"/>
              <a:t>Esso Minor Hockey Week</a:t>
            </a:r>
          </a:p>
        </p:txBody>
      </p:sp>
      <p:cxnSp>
        <p:nvCxnSpPr>
          <p:cNvPr id="52" name="Straight Arrow Connector 51">
            <a:extLst>
              <a:ext uri="{FF2B5EF4-FFF2-40B4-BE49-F238E27FC236}">
                <a16:creationId xmlns:a16="http://schemas.microsoft.com/office/drawing/2014/main" id="{37E312A3-085A-3F1F-4B4D-DA1EBFF40C0C}"/>
              </a:ext>
            </a:extLst>
          </p:cNvPr>
          <p:cNvCxnSpPr>
            <a:cxnSpLocks/>
          </p:cNvCxnSpPr>
          <p:nvPr/>
        </p:nvCxnSpPr>
        <p:spPr>
          <a:xfrm flipV="1">
            <a:off x="6664929" y="3121240"/>
            <a:ext cx="0" cy="1959427"/>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1BB102A-28C6-276F-DFA6-5AB6C2EA7F61}"/>
              </a:ext>
            </a:extLst>
          </p:cNvPr>
          <p:cNvSpPr txBox="1"/>
          <p:nvPr/>
        </p:nvSpPr>
        <p:spPr>
          <a:xfrm>
            <a:off x="6105652" y="5119430"/>
            <a:ext cx="1128669" cy="523220"/>
          </a:xfrm>
          <a:prstGeom prst="rect">
            <a:avLst/>
          </a:prstGeom>
          <a:noFill/>
        </p:spPr>
        <p:txBody>
          <a:bodyPr wrap="square" rtlCol="0">
            <a:spAutoFit/>
          </a:bodyPr>
          <a:lstStyle/>
          <a:p>
            <a:pPr algn="ctr"/>
            <a:r>
              <a:rPr lang="en-US" sz="1400" dirty="0"/>
              <a:t>Springbank Tourney</a:t>
            </a:r>
          </a:p>
        </p:txBody>
      </p:sp>
      <p:pic>
        <p:nvPicPr>
          <p:cNvPr id="1034" name="Picture 10" descr="Springbank Minor Hockey Association – Home of the Rockies">
            <a:extLst>
              <a:ext uri="{FF2B5EF4-FFF2-40B4-BE49-F238E27FC236}">
                <a16:creationId xmlns:a16="http://schemas.microsoft.com/office/drawing/2014/main" id="{C583E03C-5BBF-FADB-30DB-CB8E2C6294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5567" y="4288946"/>
            <a:ext cx="428840" cy="331300"/>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a:extLst>
              <a:ext uri="{FF2B5EF4-FFF2-40B4-BE49-F238E27FC236}">
                <a16:creationId xmlns:a16="http://schemas.microsoft.com/office/drawing/2014/main" id="{37F5669F-9AC5-1AB2-18C4-011AAB46C7FD}"/>
              </a:ext>
            </a:extLst>
          </p:cNvPr>
          <p:cNvCxnSpPr>
            <a:cxnSpLocks/>
          </p:cNvCxnSpPr>
          <p:nvPr/>
        </p:nvCxnSpPr>
        <p:spPr>
          <a:xfrm flipV="1">
            <a:off x="4682836" y="3162706"/>
            <a:ext cx="0" cy="997313"/>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Callout: Line 55">
            <a:extLst>
              <a:ext uri="{FF2B5EF4-FFF2-40B4-BE49-F238E27FC236}">
                <a16:creationId xmlns:a16="http://schemas.microsoft.com/office/drawing/2014/main" id="{4E69CBC8-5B21-7CED-4FF8-7B3D201CC41A}"/>
              </a:ext>
            </a:extLst>
          </p:cNvPr>
          <p:cNvSpPr/>
          <p:nvPr/>
        </p:nvSpPr>
        <p:spPr>
          <a:xfrm>
            <a:off x="7907696" y="4353163"/>
            <a:ext cx="998143" cy="133910"/>
          </a:xfrm>
          <a:prstGeom prst="borderCallout1">
            <a:avLst>
              <a:gd name="adj1" fmla="val 42052"/>
              <a:gd name="adj2" fmla="val 58810"/>
              <a:gd name="adj3" fmla="val -395589"/>
              <a:gd name="adj4" fmla="val -778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Jan 13 – 21</a:t>
            </a:r>
          </a:p>
        </p:txBody>
      </p:sp>
      <p:sp>
        <p:nvSpPr>
          <p:cNvPr id="57" name="Callout: Line 56">
            <a:extLst>
              <a:ext uri="{FF2B5EF4-FFF2-40B4-BE49-F238E27FC236}">
                <a16:creationId xmlns:a16="http://schemas.microsoft.com/office/drawing/2014/main" id="{24AFBEBA-C4C3-DD3F-AE7B-C18C908F29B8}"/>
              </a:ext>
            </a:extLst>
          </p:cNvPr>
          <p:cNvSpPr/>
          <p:nvPr/>
        </p:nvSpPr>
        <p:spPr>
          <a:xfrm>
            <a:off x="5527071" y="4830939"/>
            <a:ext cx="788163" cy="133910"/>
          </a:xfrm>
          <a:prstGeom prst="borderCallout1">
            <a:avLst>
              <a:gd name="adj1" fmla="val 42052"/>
              <a:gd name="adj2" fmla="val 58810"/>
              <a:gd name="adj3" fmla="val -289896"/>
              <a:gd name="adj4" fmla="val 11347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Dec 27 – 29</a:t>
            </a:r>
          </a:p>
        </p:txBody>
      </p:sp>
      <p:sp>
        <p:nvSpPr>
          <p:cNvPr id="58" name="TextBox 57">
            <a:extLst>
              <a:ext uri="{FF2B5EF4-FFF2-40B4-BE49-F238E27FC236}">
                <a16:creationId xmlns:a16="http://schemas.microsoft.com/office/drawing/2014/main" id="{3EA6C28E-9077-CEFC-3711-3969F71FACDD}"/>
              </a:ext>
            </a:extLst>
          </p:cNvPr>
          <p:cNvSpPr txBox="1"/>
          <p:nvPr/>
        </p:nvSpPr>
        <p:spPr>
          <a:xfrm>
            <a:off x="4113431" y="4217561"/>
            <a:ext cx="1128669" cy="738664"/>
          </a:xfrm>
          <a:prstGeom prst="rect">
            <a:avLst/>
          </a:prstGeom>
          <a:noFill/>
        </p:spPr>
        <p:txBody>
          <a:bodyPr wrap="square" rtlCol="0">
            <a:spAutoFit/>
          </a:bodyPr>
          <a:lstStyle/>
          <a:p>
            <a:pPr algn="ctr"/>
            <a:r>
              <a:rPr lang="en-US" sz="1400" dirty="0"/>
              <a:t>Trailswest Tourney (Canal Flats)</a:t>
            </a:r>
          </a:p>
        </p:txBody>
      </p:sp>
      <p:sp>
        <p:nvSpPr>
          <p:cNvPr id="60" name="Callout: Line 59">
            <a:extLst>
              <a:ext uri="{FF2B5EF4-FFF2-40B4-BE49-F238E27FC236}">
                <a16:creationId xmlns:a16="http://schemas.microsoft.com/office/drawing/2014/main" id="{8F192BF3-7983-89C3-7262-88D20E04FCA2}"/>
              </a:ext>
            </a:extLst>
          </p:cNvPr>
          <p:cNvSpPr/>
          <p:nvPr/>
        </p:nvSpPr>
        <p:spPr>
          <a:xfrm>
            <a:off x="3762274" y="3991030"/>
            <a:ext cx="767363" cy="133910"/>
          </a:xfrm>
          <a:prstGeom prst="borderCallout1">
            <a:avLst>
              <a:gd name="adj1" fmla="val 42052"/>
              <a:gd name="adj2" fmla="val 58810"/>
              <a:gd name="adj3" fmla="val -289896"/>
              <a:gd name="adj4" fmla="val 11347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Dec 9 – 11</a:t>
            </a:r>
          </a:p>
        </p:txBody>
      </p:sp>
      <p:pic>
        <p:nvPicPr>
          <p:cNvPr id="1036" name="Picture 12" descr="Trails West Hockey Association – Go Wolves!">
            <a:extLst>
              <a:ext uri="{FF2B5EF4-FFF2-40B4-BE49-F238E27FC236}">
                <a16:creationId xmlns:a16="http://schemas.microsoft.com/office/drawing/2014/main" id="{BC6208B6-8EFB-4DE4-0335-A4180ABA68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75864" y="3541213"/>
            <a:ext cx="380071" cy="277466"/>
          </a:xfrm>
          <a:prstGeom prst="rect">
            <a:avLst/>
          </a:prstGeom>
          <a:noFill/>
          <a:extLst>
            <a:ext uri="{909E8E84-426E-40DD-AFC4-6F175D3DCCD1}">
              <a14:hiddenFill xmlns:a14="http://schemas.microsoft.com/office/drawing/2010/main">
                <a:solidFill>
                  <a:srgbClr val="FFFFFF"/>
                </a:solidFill>
              </a14:hiddenFill>
            </a:ext>
          </a:extLst>
        </p:spPr>
      </p:pic>
      <p:sp>
        <p:nvSpPr>
          <p:cNvPr id="62" name="Callout: Line 61">
            <a:extLst>
              <a:ext uri="{FF2B5EF4-FFF2-40B4-BE49-F238E27FC236}">
                <a16:creationId xmlns:a16="http://schemas.microsoft.com/office/drawing/2014/main" id="{D50C83E4-E8BF-EA0A-9209-94D432521112}"/>
              </a:ext>
            </a:extLst>
          </p:cNvPr>
          <p:cNvSpPr/>
          <p:nvPr/>
        </p:nvSpPr>
        <p:spPr>
          <a:xfrm>
            <a:off x="8326307" y="6477483"/>
            <a:ext cx="1801365" cy="253139"/>
          </a:xfrm>
          <a:prstGeom prst="borderCallout1">
            <a:avLst>
              <a:gd name="adj1" fmla="val -6110"/>
              <a:gd name="adj2" fmla="val 79598"/>
              <a:gd name="adj3" fmla="val -227955"/>
              <a:gd name="adj4" fmla="val 665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Feb 28 – Mar 22</a:t>
            </a:r>
          </a:p>
        </p:txBody>
      </p:sp>
      <p:cxnSp>
        <p:nvCxnSpPr>
          <p:cNvPr id="63" name="Straight Arrow Connector 62">
            <a:extLst>
              <a:ext uri="{FF2B5EF4-FFF2-40B4-BE49-F238E27FC236}">
                <a16:creationId xmlns:a16="http://schemas.microsoft.com/office/drawing/2014/main" id="{712C177B-D0AF-3DAB-D197-BF200761D70D}"/>
              </a:ext>
            </a:extLst>
          </p:cNvPr>
          <p:cNvCxnSpPr>
            <a:cxnSpLocks/>
          </p:cNvCxnSpPr>
          <p:nvPr/>
        </p:nvCxnSpPr>
        <p:spPr>
          <a:xfrm flipV="1">
            <a:off x="2506733" y="3105118"/>
            <a:ext cx="0" cy="2131190"/>
          </a:xfrm>
          <a:prstGeom prst="straightConnector1">
            <a:avLst/>
          </a:prstGeom>
          <a:ln w="19050">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24" name="TextBox 1023">
            <a:extLst>
              <a:ext uri="{FF2B5EF4-FFF2-40B4-BE49-F238E27FC236}">
                <a16:creationId xmlns:a16="http://schemas.microsoft.com/office/drawing/2014/main" id="{8EAAE1C4-5B3F-461B-A59C-615CD99A06CA}"/>
              </a:ext>
            </a:extLst>
          </p:cNvPr>
          <p:cNvSpPr txBox="1"/>
          <p:nvPr/>
        </p:nvSpPr>
        <p:spPr>
          <a:xfrm>
            <a:off x="1768377" y="5249562"/>
            <a:ext cx="1472305" cy="523220"/>
          </a:xfrm>
          <a:prstGeom prst="rect">
            <a:avLst/>
          </a:prstGeom>
          <a:noFill/>
        </p:spPr>
        <p:txBody>
          <a:bodyPr wrap="square" rtlCol="0">
            <a:spAutoFit/>
          </a:bodyPr>
          <a:lstStyle/>
          <a:p>
            <a:pPr algn="ctr"/>
            <a:r>
              <a:rPr lang="en-US" sz="1400" dirty="0"/>
              <a:t>U15 BC2 Team Building</a:t>
            </a:r>
          </a:p>
        </p:txBody>
      </p:sp>
      <p:sp>
        <p:nvSpPr>
          <p:cNvPr id="1027" name="Callout: Line 1026">
            <a:extLst>
              <a:ext uri="{FF2B5EF4-FFF2-40B4-BE49-F238E27FC236}">
                <a16:creationId xmlns:a16="http://schemas.microsoft.com/office/drawing/2014/main" id="{E4C19E5B-C113-6367-6828-34A6C8F38F84}"/>
              </a:ext>
            </a:extLst>
          </p:cNvPr>
          <p:cNvSpPr/>
          <p:nvPr/>
        </p:nvSpPr>
        <p:spPr>
          <a:xfrm>
            <a:off x="10699665" y="3947885"/>
            <a:ext cx="818320" cy="133910"/>
          </a:xfrm>
          <a:prstGeom prst="borderCallout1">
            <a:avLst>
              <a:gd name="adj1" fmla="val 42052"/>
              <a:gd name="adj2" fmla="val 58810"/>
              <a:gd name="adj3" fmla="val -249681"/>
              <a:gd name="adj4" fmla="val -1327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rPr>
              <a:t>Mar 24 - 26</a:t>
            </a:r>
          </a:p>
        </p:txBody>
      </p:sp>
      <p:sp>
        <p:nvSpPr>
          <p:cNvPr id="1029" name="Rectangle 1028">
            <a:extLst>
              <a:ext uri="{FF2B5EF4-FFF2-40B4-BE49-F238E27FC236}">
                <a16:creationId xmlns:a16="http://schemas.microsoft.com/office/drawing/2014/main" id="{5FB36D1B-14F7-6F35-A129-F0412032976F}"/>
              </a:ext>
            </a:extLst>
          </p:cNvPr>
          <p:cNvSpPr/>
          <p:nvPr/>
        </p:nvSpPr>
        <p:spPr>
          <a:xfrm>
            <a:off x="351686" y="2194556"/>
            <a:ext cx="11376534" cy="616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extBox 1030">
            <a:extLst>
              <a:ext uri="{FF2B5EF4-FFF2-40B4-BE49-F238E27FC236}">
                <a16:creationId xmlns:a16="http://schemas.microsoft.com/office/drawing/2014/main" id="{D36655D1-B14B-88C8-56FA-62929035EFBA}"/>
              </a:ext>
            </a:extLst>
          </p:cNvPr>
          <p:cNvSpPr txBox="1"/>
          <p:nvPr/>
        </p:nvSpPr>
        <p:spPr>
          <a:xfrm>
            <a:off x="373787" y="2322659"/>
            <a:ext cx="1196986" cy="338554"/>
          </a:xfrm>
          <a:prstGeom prst="rect">
            <a:avLst/>
          </a:prstGeom>
          <a:noFill/>
        </p:spPr>
        <p:txBody>
          <a:bodyPr wrap="square" rtlCol="0">
            <a:spAutoFit/>
          </a:bodyPr>
          <a:lstStyle/>
          <a:p>
            <a:pPr algn="ctr"/>
            <a:r>
              <a:rPr lang="en-US" sz="1600" b="1" dirty="0">
                <a:solidFill>
                  <a:srgbClr val="7030A0"/>
                </a:solidFill>
              </a:rPr>
              <a:t>Pre-Season</a:t>
            </a:r>
            <a:endParaRPr lang="en-US" sz="1600" dirty="0">
              <a:solidFill>
                <a:srgbClr val="7030A0"/>
              </a:solidFill>
            </a:endParaRPr>
          </a:p>
        </p:txBody>
      </p:sp>
      <p:sp>
        <p:nvSpPr>
          <p:cNvPr id="1033" name="TextBox 1032">
            <a:extLst>
              <a:ext uri="{FF2B5EF4-FFF2-40B4-BE49-F238E27FC236}">
                <a16:creationId xmlns:a16="http://schemas.microsoft.com/office/drawing/2014/main" id="{9A67EDDB-BD9E-EFAA-7A5F-589189DDCBDD}"/>
              </a:ext>
            </a:extLst>
          </p:cNvPr>
          <p:cNvSpPr txBox="1"/>
          <p:nvPr/>
        </p:nvSpPr>
        <p:spPr>
          <a:xfrm>
            <a:off x="1570773" y="2322659"/>
            <a:ext cx="1924274" cy="338554"/>
          </a:xfrm>
          <a:prstGeom prst="rect">
            <a:avLst/>
          </a:prstGeom>
          <a:noFill/>
        </p:spPr>
        <p:txBody>
          <a:bodyPr wrap="square" rtlCol="0">
            <a:spAutoFit/>
          </a:bodyPr>
          <a:lstStyle/>
          <a:p>
            <a:pPr algn="ctr"/>
            <a:r>
              <a:rPr lang="en-US" sz="1600" b="1" dirty="0">
                <a:solidFill>
                  <a:srgbClr val="7030A0"/>
                </a:solidFill>
              </a:rPr>
              <a:t>Seeding Round</a:t>
            </a:r>
            <a:endParaRPr lang="en-US" sz="1600" dirty="0">
              <a:solidFill>
                <a:srgbClr val="7030A0"/>
              </a:solidFill>
            </a:endParaRPr>
          </a:p>
        </p:txBody>
      </p:sp>
      <p:sp>
        <p:nvSpPr>
          <p:cNvPr id="1035" name="TextBox 1034">
            <a:extLst>
              <a:ext uri="{FF2B5EF4-FFF2-40B4-BE49-F238E27FC236}">
                <a16:creationId xmlns:a16="http://schemas.microsoft.com/office/drawing/2014/main" id="{64941A97-C199-9D08-F360-0C5F6C4122E1}"/>
              </a:ext>
            </a:extLst>
          </p:cNvPr>
          <p:cNvSpPr txBox="1"/>
          <p:nvPr/>
        </p:nvSpPr>
        <p:spPr>
          <a:xfrm>
            <a:off x="3463350" y="2322659"/>
            <a:ext cx="780679" cy="338554"/>
          </a:xfrm>
          <a:prstGeom prst="rect">
            <a:avLst/>
          </a:prstGeom>
          <a:noFill/>
        </p:spPr>
        <p:txBody>
          <a:bodyPr wrap="square" rtlCol="0">
            <a:spAutoFit/>
          </a:bodyPr>
          <a:lstStyle/>
          <a:p>
            <a:pPr algn="ctr"/>
            <a:r>
              <a:rPr lang="en-US" sz="1600" b="1" dirty="0">
                <a:solidFill>
                  <a:srgbClr val="7030A0"/>
                </a:solidFill>
              </a:rPr>
              <a:t>Break</a:t>
            </a:r>
            <a:endParaRPr lang="en-US" sz="1600" dirty="0">
              <a:solidFill>
                <a:srgbClr val="7030A0"/>
              </a:solidFill>
            </a:endParaRPr>
          </a:p>
        </p:txBody>
      </p:sp>
      <p:sp>
        <p:nvSpPr>
          <p:cNvPr id="1037" name="TextBox 1036">
            <a:extLst>
              <a:ext uri="{FF2B5EF4-FFF2-40B4-BE49-F238E27FC236}">
                <a16:creationId xmlns:a16="http://schemas.microsoft.com/office/drawing/2014/main" id="{73641155-C937-B301-33C5-3110443B5066}"/>
              </a:ext>
            </a:extLst>
          </p:cNvPr>
          <p:cNvSpPr txBox="1"/>
          <p:nvPr/>
        </p:nvSpPr>
        <p:spPr>
          <a:xfrm>
            <a:off x="4231135" y="2322659"/>
            <a:ext cx="2089281" cy="338554"/>
          </a:xfrm>
          <a:prstGeom prst="rect">
            <a:avLst/>
          </a:prstGeom>
          <a:noFill/>
        </p:spPr>
        <p:txBody>
          <a:bodyPr wrap="square" rtlCol="0">
            <a:spAutoFit/>
          </a:bodyPr>
          <a:lstStyle/>
          <a:p>
            <a:pPr algn="ctr"/>
            <a:r>
              <a:rPr lang="en-US" sz="1600" b="1" dirty="0">
                <a:solidFill>
                  <a:srgbClr val="7030A0"/>
                </a:solidFill>
              </a:rPr>
              <a:t>Regular Season</a:t>
            </a:r>
            <a:endParaRPr lang="en-US" sz="1600" dirty="0">
              <a:solidFill>
                <a:srgbClr val="7030A0"/>
              </a:solidFill>
            </a:endParaRPr>
          </a:p>
        </p:txBody>
      </p:sp>
      <p:sp>
        <p:nvSpPr>
          <p:cNvPr id="1038" name="TextBox 1037">
            <a:extLst>
              <a:ext uri="{FF2B5EF4-FFF2-40B4-BE49-F238E27FC236}">
                <a16:creationId xmlns:a16="http://schemas.microsoft.com/office/drawing/2014/main" id="{1CCC4D07-C5E4-E9BE-25AB-C3121B2AE049}"/>
              </a:ext>
            </a:extLst>
          </p:cNvPr>
          <p:cNvSpPr txBox="1"/>
          <p:nvPr/>
        </p:nvSpPr>
        <p:spPr>
          <a:xfrm>
            <a:off x="7039993" y="2322659"/>
            <a:ext cx="2089281" cy="338554"/>
          </a:xfrm>
          <a:prstGeom prst="rect">
            <a:avLst/>
          </a:prstGeom>
          <a:noFill/>
        </p:spPr>
        <p:txBody>
          <a:bodyPr wrap="square" rtlCol="0">
            <a:spAutoFit/>
          </a:bodyPr>
          <a:lstStyle/>
          <a:p>
            <a:pPr algn="ctr"/>
            <a:r>
              <a:rPr lang="en-US" sz="1600" b="1" dirty="0">
                <a:solidFill>
                  <a:srgbClr val="7030A0"/>
                </a:solidFill>
              </a:rPr>
              <a:t>Regular Season</a:t>
            </a:r>
            <a:endParaRPr lang="en-US" sz="1600" dirty="0">
              <a:solidFill>
                <a:srgbClr val="7030A0"/>
              </a:solidFill>
            </a:endParaRPr>
          </a:p>
        </p:txBody>
      </p:sp>
      <p:sp>
        <p:nvSpPr>
          <p:cNvPr id="1039" name="TextBox 1038">
            <a:extLst>
              <a:ext uri="{FF2B5EF4-FFF2-40B4-BE49-F238E27FC236}">
                <a16:creationId xmlns:a16="http://schemas.microsoft.com/office/drawing/2014/main" id="{095AE0F0-A92C-0722-6510-2151874500C8}"/>
              </a:ext>
            </a:extLst>
          </p:cNvPr>
          <p:cNvSpPr txBox="1"/>
          <p:nvPr/>
        </p:nvSpPr>
        <p:spPr>
          <a:xfrm>
            <a:off x="6279646" y="2322659"/>
            <a:ext cx="780679" cy="338554"/>
          </a:xfrm>
          <a:prstGeom prst="rect">
            <a:avLst/>
          </a:prstGeom>
          <a:noFill/>
        </p:spPr>
        <p:txBody>
          <a:bodyPr wrap="square" rtlCol="0">
            <a:spAutoFit/>
          </a:bodyPr>
          <a:lstStyle/>
          <a:p>
            <a:pPr algn="ctr"/>
            <a:r>
              <a:rPr lang="en-US" sz="1600" b="1" dirty="0">
                <a:solidFill>
                  <a:srgbClr val="7030A0"/>
                </a:solidFill>
              </a:rPr>
              <a:t>Break</a:t>
            </a:r>
            <a:endParaRPr lang="en-US" sz="1600" dirty="0">
              <a:solidFill>
                <a:srgbClr val="7030A0"/>
              </a:solidFill>
            </a:endParaRPr>
          </a:p>
        </p:txBody>
      </p:sp>
      <p:sp>
        <p:nvSpPr>
          <p:cNvPr id="1040" name="TextBox 1039">
            <a:extLst>
              <a:ext uri="{FF2B5EF4-FFF2-40B4-BE49-F238E27FC236}">
                <a16:creationId xmlns:a16="http://schemas.microsoft.com/office/drawing/2014/main" id="{4325E82B-0DED-3462-4C04-A3089FD0F75C}"/>
              </a:ext>
            </a:extLst>
          </p:cNvPr>
          <p:cNvSpPr txBox="1"/>
          <p:nvPr/>
        </p:nvSpPr>
        <p:spPr>
          <a:xfrm>
            <a:off x="9081626" y="2322659"/>
            <a:ext cx="920749" cy="338554"/>
          </a:xfrm>
          <a:prstGeom prst="rect">
            <a:avLst/>
          </a:prstGeom>
          <a:noFill/>
        </p:spPr>
        <p:txBody>
          <a:bodyPr wrap="square" rtlCol="0">
            <a:spAutoFit/>
          </a:bodyPr>
          <a:lstStyle/>
          <a:p>
            <a:pPr algn="ctr"/>
            <a:r>
              <a:rPr lang="en-US" sz="1600" b="1" dirty="0">
                <a:solidFill>
                  <a:srgbClr val="7030A0"/>
                </a:solidFill>
              </a:rPr>
              <a:t>Playoffs</a:t>
            </a:r>
            <a:endParaRPr lang="en-US" sz="1600" dirty="0">
              <a:solidFill>
                <a:srgbClr val="7030A0"/>
              </a:solidFill>
            </a:endParaRPr>
          </a:p>
        </p:txBody>
      </p:sp>
      <p:sp>
        <p:nvSpPr>
          <p:cNvPr id="1041" name="TextBox 1040">
            <a:extLst>
              <a:ext uri="{FF2B5EF4-FFF2-40B4-BE49-F238E27FC236}">
                <a16:creationId xmlns:a16="http://schemas.microsoft.com/office/drawing/2014/main" id="{C6472845-898A-7639-2D05-2612E96B1527}"/>
              </a:ext>
            </a:extLst>
          </p:cNvPr>
          <p:cNvSpPr txBox="1"/>
          <p:nvPr/>
        </p:nvSpPr>
        <p:spPr>
          <a:xfrm>
            <a:off x="9994024" y="2322659"/>
            <a:ext cx="1748658" cy="338554"/>
          </a:xfrm>
          <a:prstGeom prst="rect">
            <a:avLst/>
          </a:prstGeom>
          <a:noFill/>
        </p:spPr>
        <p:txBody>
          <a:bodyPr wrap="square" rtlCol="0">
            <a:spAutoFit/>
          </a:bodyPr>
          <a:lstStyle/>
          <a:p>
            <a:pPr algn="ctr"/>
            <a:r>
              <a:rPr lang="en-US" sz="1600" b="1" dirty="0">
                <a:solidFill>
                  <a:srgbClr val="7030A0"/>
                </a:solidFill>
              </a:rPr>
              <a:t>Season End</a:t>
            </a:r>
            <a:endParaRPr lang="en-US" sz="1600" dirty="0">
              <a:solidFill>
                <a:srgbClr val="7030A0"/>
              </a:solidFill>
            </a:endParaRPr>
          </a:p>
        </p:txBody>
      </p:sp>
      <p:pic>
        <p:nvPicPr>
          <p:cNvPr id="64" name="Picture 63" descr="A picture containing clipart, graphics, drawing, art&#10;&#10;Description automatically generated">
            <a:extLst>
              <a:ext uri="{FF2B5EF4-FFF2-40B4-BE49-F238E27FC236}">
                <a16:creationId xmlns:a16="http://schemas.microsoft.com/office/drawing/2014/main" id="{CD196058-D34E-44D0-BACB-B69D989EA23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pic>
        <p:nvPicPr>
          <p:cNvPr id="65" name="Picture 64" descr="A picture containing clipart, graphics, drawing, art&#10;&#10;Description automatically generated">
            <a:extLst>
              <a:ext uri="{FF2B5EF4-FFF2-40B4-BE49-F238E27FC236}">
                <a16:creationId xmlns:a16="http://schemas.microsoft.com/office/drawing/2014/main" id="{B1DCC354-930A-428C-84AD-CF3502453E1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79699" y="3627469"/>
            <a:ext cx="1413232" cy="1147212"/>
          </a:xfrm>
          <a:prstGeom prst="rect">
            <a:avLst/>
          </a:prstGeom>
        </p:spPr>
      </p:pic>
      <p:pic>
        <p:nvPicPr>
          <p:cNvPr id="66" name="Picture 65" descr="A picture containing clipart, graphics, drawing, art&#10;&#10;Description automatically generated">
            <a:extLst>
              <a:ext uri="{FF2B5EF4-FFF2-40B4-BE49-F238E27FC236}">
                <a16:creationId xmlns:a16="http://schemas.microsoft.com/office/drawing/2014/main" id="{D63AB181-D94E-4D0E-A1D9-42956EE6D6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4211" y="3918127"/>
            <a:ext cx="707000" cy="573918"/>
          </a:xfrm>
          <a:prstGeom prst="rect">
            <a:avLst/>
          </a:prstGeom>
        </p:spPr>
      </p:pic>
      <p:pic>
        <p:nvPicPr>
          <p:cNvPr id="67" name="Picture 66" descr="A picture containing clipart, graphics, drawing, art&#10;&#10;Description automatically generated">
            <a:extLst>
              <a:ext uri="{FF2B5EF4-FFF2-40B4-BE49-F238E27FC236}">
                <a16:creationId xmlns:a16="http://schemas.microsoft.com/office/drawing/2014/main" id="{C8B64FC1-05C2-45E4-A06D-2B919CC7CD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88409" y="3376670"/>
            <a:ext cx="555703" cy="451100"/>
          </a:xfrm>
          <a:prstGeom prst="rect">
            <a:avLst/>
          </a:prstGeom>
        </p:spPr>
      </p:pic>
    </p:spTree>
    <p:extLst>
      <p:ext uri="{BB962C8B-B14F-4D97-AF65-F5344CB8AC3E}">
        <p14:creationId xmlns:p14="http://schemas.microsoft.com/office/powerpoint/2010/main" val="94112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Year Long Development Plan</a:t>
            </a:r>
            <a:endParaRPr lang="en-CA" sz="3600" dirty="0">
              <a:solidFill>
                <a:schemeClr val="bg1"/>
              </a:solidFill>
            </a:endParaRPr>
          </a:p>
        </p:txBody>
      </p:sp>
      <p:pic>
        <p:nvPicPr>
          <p:cNvPr id="2" name="Picture 1">
            <a:extLst>
              <a:ext uri="{FF2B5EF4-FFF2-40B4-BE49-F238E27FC236}">
                <a16:creationId xmlns:a16="http://schemas.microsoft.com/office/drawing/2014/main" id="{FE0BFB96-7185-4B20-938D-326AFE7DF53F}"/>
              </a:ext>
            </a:extLst>
          </p:cNvPr>
          <p:cNvPicPr>
            <a:picLocks noChangeAspect="1"/>
          </p:cNvPicPr>
          <p:nvPr/>
        </p:nvPicPr>
        <p:blipFill>
          <a:blip r:embed="rId3"/>
          <a:stretch>
            <a:fillRect/>
          </a:stretch>
        </p:blipFill>
        <p:spPr>
          <a:xfrm>
            <a:off x="6279632" y="2251401"/>
            <a:ext cx="5370659" cy="4194542"/>
          </a:xfrm>
          <a:prstGeom prst="rect">
            <a:avLst/>
          </a:prstGeom>
        </p:spPr>
      </p:pic>
      <p:sp>
        <p:nvSpPr>
          <p:cNvPr id="36" name="Rectangle 35">
            <a:extLst>
              <a:ext uri="{FF2B5EF4-FFF2-40B4-BE49-F238E27FC236}">
                <a16:creationId xmlns:a16="http://schemas.microsoft.com/office/drawing/2014/main" id="{EA991559-172A-4B0A-83DD-374668380FEA}"/>
              </a:ext>
            </a:extLst>
          </p:cNvPr>
          <p:cNvSpPr/>
          <p:nvPr/>
        </p:nvSpPr>
        <p:spPr>
          <a:xfrm>
            <a:off x="415981" y="2283930"/>
            <a:ext cx="5145234" cy="3676391"/>
          </a:xfrm>
          <a:prstGeom prst="rect">
            <a:avLst/>
          </a:prstGeom>
        </p:spPr>
        <p:txBody>
          <a:bodyPr wrap="square">
            <a:spAutoFit/>
          </a:bodyPr>
          <a:lstStyle/>
          <a:p>
            <a:pPr marR="0" lvl="0" algn="ctr">
              <a:lnSpc>
                <a:spcPct val="106000"/>
              </a:lnSpc>
              <a:spcBef>
                <a:spcPts val="0"/>
              </a:spcBef>
              <a:spcAft>
                <a:spcPts val="0"/>
              </a:spcAft>
            </a:pPr>
            <a:r>
              <a:rPr lang="en-CA" b="1" i="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Hockey Canada Development Pyramid</a:t>
            </a:r>
            <a:endParaRPr lang="en-CA" sz="1400" b="1" i="1"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pPr>
            <a:endParaRPr lang="en-CA"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pPr>
            <a:r>
              <a:rPr lang="en-CA"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U15-BC2 will follow the Hockey Canada Development Pyramid for the season</a:t>
            </a:r>
          </a:p>
          <a:p>
            <a:pPr marL="342900" marR="0" lvl="0" indent="-342900">
              <a:lnSpc>
                <a:spcPct val="106000"/>
              </a:lnSpc>
              <a:spcBef>
                <a:spcPts val="0"/>
              </a:spcBef>
              <a:spcAft>
                <a:spcPts val="0"/>
              </a:spcAft>
              <a:buFont typeface="+mj-lt"/>
              <a:buAutoNum type="arabicPeriod"/>
            </a:pPr>
            <a:endParaRPr lang="en-CA"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pPr>
            <a:r>
              <a:rPr lang="en-CA"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Players can expect more development and focus on Team Play Systems along with Strategy</a:t>
            </a:r>
            <a:endParaRPr lang="en-CA"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pPr>
            <a:endParaRPr lang="en-CA"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mj-lt"/>
              <a:buAutoNum type="arabicPeriod"/>
            </a:pPr>
            <a:r>
              <a:rPr lang="en-CA"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Team Play Systems help our team be successful in all the zones on the ice. To play successful hockey systems everyone must play a role and contribute.</a:t>
            </a:r>
            <a:endParaRPr lang="en-CA"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800"/>
              </a:spcAft>
              <a:buFont typeface="+mj-lt"/>
              <a:buAutoNum type="arabicPeriod"/>
            </a:pPr>
            <a:endParaRPr lang="en-CA"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800"/>
              </a:spcAft>
              <a:buFont typeface="+mj-lt"/>
              <a:buAutoNum type="arabicPeriod"/>
            </a:pPr>
            <a:r>
              <a:rPr lang="en-CA" sz="1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Strategy helps us understand the why and teaches the little games with in the games that help us be better overall hockey players</a:t>
            </a:r>
            <a:endParaRPr lang="en-CA"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5C637CED-44EC-4250-B802-DB6C5210060F}"/>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1" name="Picture 10" descr="A picture containing clipart, graphics, drawing, art&#10;&#10;Description automatically generated">
            <a:extLst>
              <a:ext uri="{FF2B5EF4-FFF2-40B4-BE49-F238E27FC236}">
                <a16:creationId xmlns:a16="http://schemas.microsoft.com/office/drawing/2014/main" id="{26709F36-8392-4517-8CC2-28E76DF01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3114163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ipart, graphics, drawing, art&#10;&#10;Description automatically generated">
            <a:extLst>
              <a:ext uri="{FF2B5EF4-FFF2-40B4-BE49-F238E27FC236}">
                <a16:creationId xmlns:a16="http://schemas.microsoft.com/office/drawing/2014/main" id="{6DF52721-8FFE-416A-8A95-05F14376DCEB}"/>
              </a:ext>
            </a:extLst>
          </p:cNvPr>
          <p:cNvPicPr>
            <a:picLocks noChangeAspect="1"/>
          </p:cNvPicPr>
          <p:nvPr/>
        </p:nvPicPr>
        <p:blipFill rotWithShape="1">
          <a:blip r:embed="rId3">
            <a:extLst>
              <a:ext uri="{28A0092B-C50C-407E-A947-70E740481C1C}">
                <a14:useLocalDpi xmlns:a14="http://schemas.microsoft.com/office/drawing/2010/main" val="0"/>
              </a:ext>
            </a:extLst>
          </a:blip>
          <a:srcRect t="2552" r="1" b="1"/>
          <a:stretch/>
        </p:blipFill>
        <p:spPr>
          <a:xfrm>
            <a:off x="3522468" y="10"/>
            <a:ext cx="8669532"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71385023-2014-466F-A780-151221B1F020}"/>
              </a:ext>
            </a:extLst>
          </p:cNvPr>
          <p:cNvSpPr txBox="1"/>
          <p:nvPr/>
        </p:nvSpPr>
        <p:spPr>
          <a:xfrm>
            <a:off x="371094" y="1161288"/>
            <a:ext cx="3438144" cy="112471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a:solidFill>
                  <a:schemeClr val="bg1"/>
                </a:solidFill>
                <a:latin typeface="+mj-lt"/>
                <a:ea typeface="+mj-ea"/>
                <a:cs typeface="+mj-cs"/>
              </a:rPr>
              <a:t>RAIDERS U15 BC2</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D3F6AC7-2332-4FE6-9A20-9CD8E9833FC5}"/>
              </a:ext>
            </a:extLst>
          </p:cNvPr>
          <p:cNvSpPr txBox="1"/>
          <p:nvPr/>
        </p:nvSpPr>
        <p:spPr>
          <a:xfrm>
            <a:off x="371094" y="2718054"/>
            <a:ext cx="3438906" cy="3207258"/>
          </a:xfrm>
          <a:prstGeom prst="rect">
            <a:avLst/>
          </a:prstGeom>
        </p:spPr>
        <p:txBody>
          <a:bodyPr vert="horz" lIns="91440" tIns="45720" rIns="91440" bIns="45720" rtlCol="0" anchor="t">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solidFill>
                  <a:schemeClr val="bg1"/>
                </a:solidFill>
                <a:effectLst/>
                <a:uLnTx/>
                <a:uFillTx/>
              </a:rPr>
              <a:t>2023-2024</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a:ln>
                  <a:noFill/>
                </a:ln>
                <a:solidFill>
                  <a:schemeClr val="bg1"/>
                </a:solidFill>
                <a:effectLst/>
                <a:uLnTx/>
                <a:uFillTx/>
              </a:rPr>
              <a:t>Off Ice</a:t>
            </a:r>
          </a:p>
        </p:txBody>
      </p:sp>
    </p:spTree>
    <p:extLst>
      <p:ext uri="{BB962C8B-B14F-4D97-AF65-F5344CB8AC3E}">
        <p14:creationId xmlns:p14="http://schemas.microsoft.com/office/powerpoint/2010/main" val="1313192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Pre-Game Warm-up Routine</a:t>
            </a:r>
            <a:endParaRPr lang="en-CA" sz="3600" dirty="0">
              <a:solidFill>
                <a:schemeClr val="bg1"/>
              </a:solidFill>
            </a:endParaRPr>
          </a:p>
        </p:txBody>
      </p:sp>
      <p:sp>
        <p:nvSpPr>
          <p:cNvPr id="2" name="Rectangle 1">
            <a:extLst>
              <a:ext uri="{FF2B5EF4-FFF2-40B4-BE49-F238E27FC236}">
                <a16:creationId xmlns:a16="http://schemas.microsoft.com/office/drawing/2014/main" id="{F278BB25-950D-40FF-B9F1-038B873F1268}"/>
              </a:ext>
            </a:extLst>
          </p:cNvPr>
          <p:cNvSpPr/>
          <p:nvPr/>
        </p:nvSpPr>
        <p:spPr>
          <a:xfrm>
            <a:off x="415981" y="2001098"/>
            <a:ext cx="11180274" cy="923330"/>
          </a:xfrm>
          <a:prstGeom prst="rect">
            <a:avLst/>
          </a:prstGeom>
        </p:spPr>
        <p:txBody>
          <a:bodyPr wrap="square">
            <a:spAutoFit/>
          </a:bodyPr>
          <a:lstStyle/>
          <a:p>
            <a:r>
              <a:rPr lang="en-CA" dirty="0">
                <a:solidFill>
                  <a:schemeClr val="bg1"/>
                </a:solidFill>
                <a:ea typeface="Times New Roman" panose="02020603050405020304" pitchFamily="18" charset="0"/>
              </a:rPr>
              <a:t>Before each game U15 BC2 will arrive at the arena and be ready for warm-ups 45 minutes before the game. As a team we will find a good location and perform the following warm-up routine (this might happen in our dressing room). Performing this routine ensures we are ready to hit the ice with our minds and bodies ready to perform at peak levels.</a:t>
            </a:r>
          </a:p>
        </p:txBody>
      </p:sp>
      <p:graphicFrame>
        <p:nvGraphicFramePr>
          <p:cNvPr id="3" name="Table 2">
            <a:extLst>
              <a:ext uri="{FF2B5EF4-FFF2-40B4-BE49-F238E27FC236}">
                <a16:creationId xmlns:a16="http://schemas.microsoft.com/office/drawing/2014/main" id="{EE65A14D-E551-4A26-9804-8350AC7604DF}"/>
              </a:ext>
            </a:extLst>
          </p:cNvPr>
          <p:cNvGraphicFramePr>
            <a:graphicFrameLocks noGrp="1"/>
          </p:cNvGraphicFramePr>
          <p:nvPr>
            <p:extLst>
              <p:ext uri="{D42A27DB-BD31-4B8C-83A1-F6EECF244321}">
                <p14:modId xmlns:p14="http://schemas.microsoft.com/office/powerpoint/2010/main" val="1040965119"/>
              </p:ext>
            </p:extLst>
          </p:nvPr>
        </p:nvGraphicFramePr>
        <p:xfrm>
          <a:off x="415981" y="3203361"/>
          <a:ext cx="11180274" cy="3119620"/>
        </p:xfrm>
        <a:graphic>
          <a:graphicData uri="http://schemas.openxmlformats.org/drawingml/2006/table">
            <a:tbl>
              <a:tblPr firstRow="1" bandRow="1">
                <a:tableStyleId>{073A0DAA-6AF3-43AB-8588-CEC1D06C72B9}</a:tableStyleId>
              </a:tblPr>
              <a:tblGrid>
                <a:gridCol w="5590137">
                  <a:extLst>
                    <a:ext uri="{9D8B030D-6E8A-4147-A177-3AD203B41FA5}">
                      <a16:colId xmlns:a16="http://schemas.microsoft.com/office/drawing/2014/main" val="3662369322"/>
                    </a:ext>
                  </a:extLst>
                </a:gridCol>
                <a:gridCol w="5590137">
                  <a:extLst>
                    <a:ext uri="{9D8B030D-6E8A-4147-A177-3AD203B41FA5}">
                      <a16:colId xmlns:a16="http://schemas.microsoft.com/office/drawing/2014/main" val="1664033433"/>
                    </a:ext>
                  </a:extLst>
                </a:gridCol>
              </a:tblGrid>
              <a:tr h="445660">
                <a:tc gridSpan="2">
                  <a:txBody>
                    <a:bodyPr/>
                    <a:lstStyle/>
                    <a:p>
                      <a:r>
                        <a:rPr lang="en-US" dirty="0"/>
                        <a:t>Setup: Requires approximately 10 - 12 yards of space to complete</a:t>
                      </a:r>
                    </a:p>
                  </a:txBody>
                  <a:tcPr/>
                </a:tc>
                <a:tc hMerge="1">
                  <a:txBody>
                    <a:bodyPr/>
                    <a:lstStyle/>
                    <a:p>
                      <a:r>
                        <a:rPr lang="en-US" dirty="0"/>
                        <a:t>Distance 10 - 12 Yards</a:t>
                      </a:r>
                    </a:p>
                  </a:txBody>
                  <a:tcPr/>
                </a:tc>
                <a:extLst>
                  <a:ext uri="{0D108BD9-81ED-4DB2-BD59-A6C34878D82A}">
                    <a16:rowId xmlns:a16="http://schemas.microsoft.com/office/drawing/2014/main" val="3175708320"/>
                  </a:ext>
                </a:extLst>
              </a:tr>
              <a:tr h="445660">
                <a:tc>
                  <a:txBody>
                    <a:bodyPr/>
                    <a:lstStyle/>
                    <a:p>
                      <a:r>
                        <a:rPr lang="en-CA" dirty="0">
                          <a:solidFill>
                            <a:schemeClr val="tx1"/>
                          </a:solidFill>
                        </a:rPr>
                        <a:t>1. High Knee Tuck</a:t>
                      </a:r>
                    </a:p>
                  </a:txBody>
                  <a:tcPr/>
                </a:tc>
                <a:tc>
                  <a:txBody>
                    <a:bodyPr/>
                    <a:lstStyle/>
                    <a:p>
                      <a:r>
                        <a:rPr lang="en-CA" dirty="0">
                          <a:solidFill>
                            <a:schemeClr val="tx1"/>
                          </a:solidFill>
                        </a:rPr>
                        <a:t>7. Lunge</a:t>
                      </a:r>
                    </a:p>
                  </a:txBody>
                  <a:tcPr/>
                </a:tc>
                <a:extLst>
                  <a:ext uri="{0D108BD9-81ED-4DB2-BD59-A6C34878D82A}">
                    <a16:rowId xmlns:a16="http://schemas.microsoft.com/office/drawing/2014/main" val="2496750140"/>
                  </a:ext>
                </a:extLst>
              </a:tr>
              <a:tr h="445660">
                <a:tc>
                  <a:txBody>
                    <a:bodyPr/>
                    <a:lstStyle/>
                    <a:p>
                      <a:r>
                        <a:rPr lang="en-CA" dirty="0">
                          <a:solidFill>
                            <a:schemeClr val="tx1"/>
                          </a:solidFill>
                        </a:rPr>
                        <a:t>2. High Knee Run (Return)</a:t>
                      </a:r>
                    </a:p>
                  </a:txBody>
                  <a:tcPr/>
                </a:tc>
                <a:tc>
                  <a:txBody>
                    <a:bodyPr/>
                    <a:lstStyle/>
                    <a:p>
                      <a:r>
                        <a:rPr lang="en-CA" dirty="0">
                          <a:solidFill>
                            <a:schemeClr val="tx1"/>
                          </a:solidFill>
                        </a:rPr>
                        <a:t>8. Reverse Lunge (Return)</a:t>
                      </a:r>
                    </a:p>
                  </a:txBody>
                  <a:tcPr/>
                </a:tc>
                <a:extLst>
                  <a:ext uri="{0D108BD9-81ED-4DB2-BD59-A6C34878D82A}">
                    <a16:rowId xmlns:a16="http://schemas.microsoft.com/office/drawing/2014/main" val="4059258427"/>
                  </a:ext>
                </a:extLst>
              </a:tr>
              <a:tr h="445660">
                <a:tc>
                  <a:txBody>
                    <a:bodyPr/>
                    <a:lstStyle/>
                    <a:p>
                      <a:r>
                        <a:rPr lang="en-CA" dirty="0">
                          <a:solidFill>
                            <a:schemeClr val="tx1"/>
                          </a:solidFill>
                        </a:rPr>
                        <a:t>3. Hurdler Stretch</a:t>
                      </a:r>
                    </a:p>
                  </a:txBody>
                  <a:tcPr/>
                </a:tc>
                <a:tc>
                  <a:txBody>
                    <a:bodyPr/>
                    <a:lstStyle/>
                    <a:p>
                      <a:r>
                        <a:rPr lang="en-CA" dirty="0">
                          <a:solidFill>
                            <a:schemeClr val="tx1"/>
                          </a:solidFill>
                        </a:rPr>
                        <a:t>9. Open Gate</a:t>
                      </a:r>
                    </a:p>
                  </a:txBody>
                  <a:tcPr/>
                </a:tc>
                <a:extLst>
                  <a:ext uri="{0D108BD9-81ED-4DB2-BD59-A6C34878D82A}">
                    <a16:rowId xmlns:a16="http://schemas.microsoft.com/office/drawing/2014/main" val="2577134648"/>
                  </a:ext>
                </a:extLst>
              </a:tr>
              <a:tr h="445660">
                <a:tc>
                  <a:txBody>
                    <a:bodyPr/>
                    <a:lstStyle/>
                    <a:p>
                      <a:r>
                        <a:rPr lang="en-CA" dirty="0">
                          <a:solidFill>
                            <a:schemeClr val="tx1"/>
                          </a:solidFill>
                        </a:rPr>
                        <a:t>4. Butt Kick Run (Return)</a:t>
                      </a:r>
                    </a:p>
                  </a:txBody>
                  <a:tcPr/>
                </a:tc>
                <a:tc>
                  <a:txBody>
                    <a:bodyPr/>
                    <a:lstStyle/>
                    <a:p>
                      <a:r>
                        <a:rPr lang="en-CA" dirty="0">
                          <a:solidFill>
                            <a:schemeClr val="tx1"/>
                          </a:solidFill>
                        </a:rPr>
                        <a:t>10. Close Gate (Return)</a:t>
                      </a:r>
                    </a:p>
                  </a:txBody>
                  <a:tcPr/>
                </a:tc>
                <a:extLst>
                  <a:ext uri="{0D108BD9-81ED-4DB2-BD59-A6C34878D82A}">
                    <a16:rowId xmlns:a16="http://schemas.microsoft.com/office/drawing/2014/main" val="3009877144"/>
                  </a:ext>
                </a:extLst>
              </a:tr>
              <a:tr h="445660">
                <a:tc>
                  <a:txBody>
                    <a:bodyPr/>
                    <a:lstStyle/>
                    <a:p>
                      <a:r>
                        <a:rPr lang="en-CA" dirty="0">
                          <a:solidFill>
                            <a:schemeClr val="tx1"/>
                          </a:solidFill>
                        </a:rPr>
                        <a:t>5. Figure 4</a:t>
                      </a:r>
                    </a:p>
                  </a:txBody>
                  <a:tcPr/>
                </a:tc>
                <a:tc>
                  <a:txBody>
                    <a:bodyPr/>
                    <a:lstStyle/>
                    <a:p>
                      <a:r>
                        <a:rPr lang="en-CA" dirty="0">
                          <a:solidFill>
                            <a:schemeClr val="tx1"/>
                          </a:solidFill>
                        </a:rPr>
                        <a:t>11. Low Lateral Shuffle</a:t>
                      </a:r>
                    </a:p>
                  </a:txBody>
                  <a:tcPr/>
                </a:tc>
                <a:extLst>
                  <a:ext uri="{0D108BD9-81ED-4DB2-BD59-A6C34878D82A}">
                    <a16:rowId xmlns:a16="http://schemas.microsoft.com/office/drawing/2014/main" val="395265569"/>
                  </a:ext>
                </a:extLst>
              </a:tr>
              <a:tr h="445660">
                <a:tc>
                  <a:txBody>
                    <a:bodyPr/>
                    <a:lstStyle/>
                    <a:p>
                      <a:r>
                        <a:rPr lang="en-CA" dirty="0">
                          <a:solidFill>
                            <a:schemeClr val="tx1"/>
                          </a:solidFill>
                        </a:rPr>
                        <a:t>6. Straight Leg March (Return)</a:t>
                      </a:r>
                    </a:p>
                  </a:txBody>
                  <a:tcPr/>
                </a:tc>
                <a:tc>
                  <a:txBody>
                    <a:bodyPr/>
                    <a:lstStyle/>
                    <a:p>
                      <a:r>
                        <a:rPr lang="en-CA" dirty="0">
                          <a:solidFill>
                            <a:schemeClr val="tx1"/>
                          </a:solidFill>
                        </a:rPr>
                        <a:t>12. Karaoke Shuffle (Return)</a:t>
                      </a:r>
                    </a:p>
                  </a:txBody>
                  <a:tcPr/>
                </a:tc>
                <a:extLst>
                  <a:ext uri="{0D108BD9-81ED-4DB2-BD59-A6C34878D82A}">
                    <a16:rowId xmlns:a16="http://schemas.microsoft.com/office/drawing/2014/main" val="3348852367"/>
                  </a:ext>
                </a:extLst>
              </a:tr>
            </a:tbl>
          </a:graphicData>
        </a:graphic>
      </p:graphicFrame>
      <p:sp>
        <p:nvSpPr>
          <p:cNvPr id="12" name="TextBox 11">
            <a:extLst>
              <a:ext uri="{FF2B5EF4-FFF2-40B4-BE49-F238E27FC236}">
                <a16:creationId xmlns:a16="http://schemas.microsoft.com/office/drawing/2014/main" id="{01FC2A8E-EBDF-4B13-89AF-84EFCDD8AE14}"/>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0" name="Picture 9" descr="A picture containing clipart, graphics, drawing, art&#10;&#10;Description automatically generated">
            <a:extLst>
              <a:ext uri="{FF2B5EF4-FFF2-40B4-BE49-F238E27FC236}">
                <a16:creationId xmlns:a16="http://schemas.microsoft.com/office/drawing/2014/main" id="{70572065-EC9E-4818-AD15-65FB03F284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278288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Hockey Alberta Performance Enhancers</a:t>
            </a:r>
            <a:endParaRPr lang="en-CA" sz="3600" dirty="0">
              <a:solidFill>
                <a:schemeClr val="bg1"/>
              </a:solidFill>
            </a:endParaRPr>
          </a:p>
        </p:txBody>
      </p:sp>
      <p:graphicFrame>
        <p:nvGraphicFramePr>
          <p:cNvPr id="3" name="Table 2">
            <a:extLst>
              <a:ext uri="{FF2B5EF4-FFF2-40B4-BE49-F238E27FC236}">
                <a16:creationId xmlns:a16="http://schemas.microsoft.com/office/drawing/2014/main" id="{07031E54-9CDE-47A1-B34C-00ED95D12F50}"/>
              </a:ext>
            </a:extLst>
          </p:cNvPr>
          <p:cNvGraphicFramePr>
            <a:graphicFrameLocks noGrp="1"/>
          </p:cNvGraphicFramePr>
          <p:nvPr>
            <p:extLst>
              <p:ext uri="{D42A27DB-BD31-4B8C-83A1-F6EECF244321}">
                <p14:modId xmlns:p14="http://schemas.microsoft.com/office/powerpoint/2010/main" val="2924125064"/>
              </p:ext>
            </p:extLst>
          </p:nvPr>
        </p:nvGraphicFramePr>
        <p:xfrm>
          <a:off x="415981" y="2270974"/>
          <a:ext cx="11185815" cy="3938995"/>
        </p:xfrm>
        <a:graphic>
          <a:graphicData uri="http://schemas.openxmlformats.org/drawingml/2006/table">
            <a:tbl>
              <a:tblPr firstRow="1" bandRow="1">
                <a:tableStyleId>{073A0DAA-6AF3-43AB-8588-CEC1D06C72B9}</a:tableStyleId>
              </a:tblPr>
              <a:tblGrid>
                <a:gridCol w="3728605">
                  <a:extLst>
                    <a:ext uri="{9D8B030D-6E8A-4147-A177-3AD203B41FA5}">
                      <a16:colId xmlns:a16="http://schemas.microsoft.com/office/drawing/2014/main" val="2467634550"/>
                    </a:ext>
                  </a:extLst>
                </a:gridCol>
                <a:gridCol w="3728605">
                  <a:extLst>
                    <a:ext uri="{9D8B030D-6E8A-4147-A177-3AD203B41FA5}">
                      <a16:colId xmlns:a16="http://schemas.microsoft.com/office/drawing/2014/main" val="1187891650"/>
                    </a:ext>
                  </a:extLst>
                </a:gridCol>
                <a:gridCol w="3728605">
                  <a:extLst>
                    <a:ext uri="{9D8B030D-6E8A-4147-A177-3AD203B41FA5}">
                      <a16:colId xmlns:a16="http://schemas.microsoft.com/office/drawing/2014/main" val="3795315206"/>
                    </a:ext>
                  </a:extLst>
                </a:gridCol>
              </a:tblGrid>
              <a:tr h="419776">
                <a:tc>
                  <a:txBody>
                    <a:bodyPr/>
                    <a:lstStyle/>
                    <a:p>
                      <a:pPr algn="ctr"/>
                      <a:r>
                        <a:rPr lang="en-US" dirty="0"/>
                        <a:t>Sleep</a:t>
                      </a:r>
                      <a:endParaRPr lang="en-CA" dirty="0"/>
                    </a:p>
                  </a:txBody>
                  <a:tcPr/>
                </a:tc>
                <a:tc>
                  <a:txBody>
                    <a:bodyPr/>
                    <a:lstStyle/>
                    <a:p>
                      <a:pPr algn="ctr"/>
                      <a:r>
                        <a:rPr lang="en-US" dirty="0"/>
                        <a:t>Hydration</a:t>
                      </a:r>
                      <a:endParaRPr lang="en-CA" dirty="0"/>
                    </a:p>
                  </a:txBody>
                  <a:tcPr/>
                </a:tc>
                <a:tc>
                  <a:txBody>
                    <a:bodyPr/>
                    <a:lstStyle/>
                    <a:p>
                      <a:pPr algn="ctr"/>
                      <a:r>
                        <a:rPr lang="en-CA" dirty="0"/>
                        <a:t>Post Work-Out Snack or Drink</a:t>
                      </a:r>
                    </a:p>
                  </a:txBody>
                  <a:tcPr/>
                </a:tc>
                <a:extLst>
                  <a:ext uri="{0D108BD9-81ED-4DB2-BD59-A6C34878D82A}">
                    <a16:rowId xmlns:a16="http://schemas.microsoft.com/office/drawing/2014/main" val="4016069478"/>
                  </a:ext>
                </a:extLst>
              </a:tr>
              <a:tr h="3519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1"/>
                          </a:solidFill>
                        </a:rPr>
                        <a:t>Sleep is called "The Athlete's Steroid" because when player's get good sleep they release human growth hormone which helps build muscle and improves strength/power.  Young players should be getting around 8.5 - 10 hours of sleep.  Research shows that when athletes get 10 hours of sleep they swim faster, run faster, and shoot basketballs more accurately.</a:t>
                      </a:r>
                    </a:p>
                  </a:txBody>
                  <a:tcPr>
                    <a:solidFill>
                      <a:schemeClr val="bg1">
                        <a:lumMod val="95000"/>
                      </a:schemeClr>
                    </a:solidFill>
                  </a:tcPr>
                </a:tc>
                <a:tc>
                  <a:txBody>
                    <a:bodyPr/>
                    <a:lstStyle/>
                    <a:p>
                      <a:r>
                        <a:rPr lang="en-CA" dirty="0">
                          <a:solidFill>
                            <a:schemeClr val="tx1"/>
                          </a:solidFill>
                        </a:rPr>
                        <a:t>Players can tell if they're properly hydrated if their urine is clear.  Best to sip fluid throughout the day.  When a player is well hydrated, training feels easier, the heart works better, and heat is lost better.  Sports drinks offer some carbohydrates for the muscles and sodium and potassium to help with muscle contraction.</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1"/>
                          </a:solidFill>
                        </a:rPr>
                        <a:t>Best to eat or drink something within 2 hours after a practice, work-out, or game.  This starts the process of repairing the muscles and getting carbohydrates &amp; protein into the muscles . . . to get ready for the next work-out.  Best to eat or drink something with carbohydrate and protein . . . therefore Chocolate Milk or High Fat Protein Shake is such a good post work-out drink.</a:t>
                      </a:r>
                    </a:p>
                  </a:txBody>
                  <a:tcPr>
                    <a:solidFill>
                      <a:schemeClr val="bg1">
                        <a:lumMod val="95000"/>
                      </a:schemeClr>
                    </a:solidFill>
                  </a:tcPr>
                </a:tc>
                <a:extLst>
                  <a:ext uri="{0D108BD9-81ED-4DB2-BD59-A6C34878D82A}">
                    <a16:rowId xmlns:a16="http://schemas.microsoft.com/office/drawing/2014/main" val="1338705388"/>
                  </a:ext>
                </a:extLst>
              </a:tr>
            </a:tbl>
          </a:graphicData>
        </a:graphic>
      </p:graphicFrame>
      <p:sp>
        <p:nvSpPr>
          <p:cNvPr id="11" name="TextBox 10">
            <a:extLst>
              <a:ext uri="{FF2B5EF4-FFF2-40B4-BE49-F238E27FC236}">
                <a16:creationId xmlns:a16="http://schemas.microsoft.com/office/drawing/2014/main" id="{C3079F2F-9222-42AE-9D4B-95342F4CE26A}"/>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8" name="Picture 7" descr="A picture containing clipart, graphics, drawing, art&#10;&#10;Description automatically generated">
            <a:extLst>
              <a:ext uri="{FF2B5EF4-FFF2-40B4-BE49-F238E27FC236}">
                <a16:creationId xmlns:a16="http://schemas.microsoft.com/office/drawing/2014/main" id="{757A224E-CC97-4B8C-AFEB-B46E85FB55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909568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Hockey Alberta Nutrition for Young Players</a:t>
            </a:r>
            <a:endParaRPr lang="en-CA" sz="3600" dirty="0">
              <a:solidFill>
                <a:schemeClr val="bg1"/>
              </a:solidFill>
            </a:endParaRPr>
          </a:p>
        </p:txBody>
      </p:sp>
      <p:graphicFrame>
        <p:nvGraphicFramePr>
          <p:cNvPr id="3" name="Table 2">
            <a:extLst>
              <a:ext uri="{FF2B5EF4-FFF2-40B4-BE49-F238E27FC236}">
                <a16:creationId xmlns:a16="http://schemas.microsoft.com/office/drawing/2014/main" id="{07031E54-9CDE-47A1-B34C-00ED95D12F50}"/>
              </a:ext>
            </a:extLst>
          </p:cNvPr>
          <p:cNvGraphicFramePr>
            <a:graphicFrameLocks noGrp="1"/>
          </p:cNvGraphicFramePr>
          <p:nvPr>
            <p:extLst>
              <p:ext uri="{D42A27DB-BD31-4B8C-83A1-F6EECF244321}">
                <p14:modId xmlns:p14="http://schemas.microsoft.com/office/powerpoint/2010/main" val="3812161230"/>
              </p:ext>
            </p:extLst>
          </p:nvPr>
        </p:nvGraphicFramePr>
        <p:xfrm>
          <a:off x="415981" y="2104719"/>
          <a:ext cx="11185815" cy="4023360"/>
        </p:xfrm>
        <a:graphic>
          <a:graphicData uri="http://schemas.openxmlformats.org/drawingml/2006/table">
            <a:tbl>
              <a:tblPr firstRow="1" bandRow="1">
                <a:tableStyleId>{073A0DAA-6AF3-43AB-8588-CEC1D06C72B9}</a:tableStyleId>
              </a:tblPr>
              <a:tblGrid>
                <a:gridCol w="3728605">
                  <a:extLst>
                    <a:ext uri="{9D8B030D-6E8A-4147-A177-3AD203B41FA5}">
                      <a16:colId xmlns:a16="http://schemas.microsoft.com/office/drawing/2014/main" val="2467634550"/>
                    </a:ext>
                  </a:extLst>
                </a:gridCol>
                <a:gridCol w="3728605">
                  <a:extLst>
                    <a:ext uri="{9D8B030D-6E8A-4147-A177-3AD203B41FA5}">
                      <a16:colId xmlns:a16="http://schemas.microsoft.com/office/drawing/2014/main" val="1187891650"/>
                    </a:ext>
                  </a:extLst>
                </a:gridCol>
                <a:gridCol w="3728605">
                  <a:extLst>
                    <a:ext uri="{9D8B030D-6E8A-4147-A177-3AD203B41FA5}">
                      <a16:colId xmlns:a16="http://schemas.microsoft.com/office/drawing/2014/main" val="3795315206"/>
                    </a:ext>
                  </a:extLst>
                </a:gridCol>
              </a:tblGrid>
              <a:tr h="371014">
                <a:tc>
                  <a:txBody>
                    <a:bodyPr/>
                    <a:lstStyle/>
                    <a:p>
                      <a:pPr algn="ctr"/>
                      <a:r>
                        <a:rPr lang="en-US" dirty="0"/>
                        <a:t>Game Day Nutrition</a:t>
                      </a:r>
                      <a:endParaRPr lang="en-CA"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800" b="1" i="0" kern="1200" dirty="0">
                          <a:solidFill>
                            <a:schemeClr val="lt1"/>
                          </a:solidFill>
                          <a:effectLst/>
                          <a:latin typeface="+mn-lt"/>
                          <a:ea typeface="+mn-ea"/>
                          <a:cs typeface="+mn-cs"/>
                        </a:rPr>
                        <a:t>Challenges &amp; Possible Solutions</a:t>
                      </a:r>
                    </a:p>
                  </a:txBody>
                  <a:tcPr/>
                </a:tc>
                <a:tc>
                  <a:txBody>
                    <a:bodyPr/>
                    <a:lstStyle/>
                    <a:p>
                      <a:pPr algn="ctr"/>
                      <a:r>
                        <a:rPr lang="en-CA" dirty="0"/>
                        <a:t>Examples of Meals from Breakfast to Post-Game, Food to Avoid &amp; Timing</a:t>
                      </a:r>
                    </a:p>
                  </a:txBody>
                  <a:tcPr/>
                </a:tc>
                <a:extLst>
                  <a:ext uri="{0D108BD9-81ED-4DB2-BD59-A6C34878D82A}">
                    <a16:rowId xmlns:a16="http://schemas.microsoft.com/office/drawing/2014/main" val="4016069478"/>
                  </a:ext>
                </a:extLst>
              </a:tr>
              <a:tr h="311041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dirty="0">
                          <a:solidFill>
                            <a:schemeClr val="tx1"/>
                          </a:solidFill>
                        </a:rPr>
                        <a:t>On game day everything counts and athletes must eat well to perform at their highest level, on demand and from beginning to end.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dirty="0">
                          <a:solidFill>
                            <a:schemeClr val="tx1"/>
                          </a:solidFill>
                        </a:rPr>
                        <a:t>Drink water, not sugar drinks. It’s important for your child to day hydrated for practices and games, and water is generally the best choice. Avoid soda beverages and sport drinks that are full of sugar.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400" dirty="0">
                          <a:solidFill>
                            <a:schemeClr val="tx1"/>
                          </a:solidFill>
                        </a:rPr>
                        <a:t>Eat balanced meals. During the day, make sure your child eats from all the essential food groups (fruits, vegetables, grains, lean meats, meat substitutes, dairy, healthy fats). It’s not necessary to incorporate everything into each meal, but your child should eat some of these items each day.</a:t>
                      </a:r>
                    </a:p>
                  </a:txBody>
                  <a:tcPr>
                    <a:solidFill>
                      <a:schemeClr val="bg1">
                        <a:lumMod val="95000"/>
                      </a:schemeClr>
                    </a:solidFill>
                  </a:tcPr>
                </a:tc>
                <a:tc>
                  <a:txBody>
                    <a:bodyPr/>
                    <a:lstStyle/>
                    <a:p>
                      <a:pPr marL="285750" indent="-285750">
                        <a:buFont typeface="Arial" panose="020B0604020202020204" pitchFamily="34" charset="0"/>
                        <a:buChar char="•"/>
                      </a:pPr>
                      <a:r>
                        <a:rPr lang="en-CA" sz="1400" dirty="0">
                          <a:solidFill>
                            <a:schemeClr val="tx1"/>
                          </a:solidFill>
                        </a:rPr>
                        <a:t>If a player has low energy and is losing mental focus they should be provided with fuel such as fresh fruit, a sport drink, unsweetened juice or a granola bar.</a:t>
                      </a:r>
                    </a:p>
                    <a:p>
                      <a:pPr marL="285750" indent="-285750">
                        <a:buFont typeface="Arial" panose="020B0604020202020204" pitchFamily="34" charset="0"/>
                        <a:buChar char="•"/>
                      </a:pPr>
                      <a:r>
                        <a:rPr lang="en-CA" sz="1400" dirty="0">
                          <a:solidFill>
                            <a:schemeClr val="tx1"/>
                          </a:solidFill>
                        </a:rPr>
                        <a:t>Quality ingredients provide quality nutrition. Given the choice between processed flour or whole grains, choose whole grains. Rather than processed fruit snacks, eat whole fruits. In general, stick with unprocessed whole foods and avoid processed packaged items as much as possible.</a:t>
                      </a:r>
                    </a:p>
                  </a:txBody>
                  <a:tcPr>
                    <a:solidFill>
                      <a:schemeClr val="bg1">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solidFill>
                        </a:rPr>
                        <a:t>Eat carefully on the road. When possible, stop at a grocery store and eat fresh from the deli department, or create your own healthy meals with whole grain breads, meats, nuts, cheeses, vegetables, and fruit. If you know you will be eating at a restaurant, do some research ahead of time to find places that serve balanced meals and healthy food.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solidFill>
                            <a:schemeClr val="tx1"/>
                          </a:solidFill>
                        </a:rPr>
                        <a:t>Avoid fried foods and sugary sauces. Fried foods are difficult to digest in general, and they often feature unhealthy trans fats if you are eating at a restaurant or a concession. Similarly, many sauces and dressings from restaurants and stores are full of unhealthy sugars, hydrogenated oils, and chemical additives. Either reduce the serving portions of these sauces and dressings or create healthy alternatives at home using olive oil and natural ingredients.</a:t>
                      </a:r>
                    </a:p>
                  </a:txBody>
                  <a:tcPr>
                    <a:solidFill>
                      <a:schemeClr val="bg1">
                        <a:lumMod val="95000"/>
                      </a:schemeClr>
                    </a:solidFill>
                  </a:tcPr>
                </a:tc>
                <a:extLst>
                  <a:ext uri="{0D108BD9-81ED-4DB2-BD59-A6C34878D82A}">
                    <a16:rowId xmlns:a16="http://schemas.microsoft.com/office/drawing/2014/main" val="1338705388"/>
                  </a:ext>
                </a:extLst>
              </a:tr>
            </a:tbl>
          </a:graphicData>
        </a:graphic>
      </p:graphicFrame>
      <p:sp>
        <p:nvSpPr>
          <p:cNvPr id="11" name="TextBox 10">
            <a:extLst>
              <a:ext uri="{FF2B5EF4-FFF2-40B4-BE49-F238E27FC236}">
                <a16:creationId xmlns:a16="http://schemas.microsoft.com/office/drawing/2014/main" id="{EC1DF338-3C64-4BA0-AC95-000E2D04186C}"/>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8" name="Picture 7" descr="A picture containing clipart, graphics, drawing, art&#10;&#10;Description automatically generated">
            <a:extLst>
              <a:ext uri="{FF2B5EF4-FFF2-40B4-BE49-F238E27FC236}">
                <a16:creationId xmlns:a16="http://schemas.microsoft.com/office/drawing/2014/main" id="{64BA3188-EAD5-406B-87D6-C5018DB7B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28192495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Hockey Development Doesn’t Stop at Rink</a:t>
            </a:r>
            <a:endParaRPr lang="en-CA" sz="3600" dirty="0">
              <a:solidFill>
                <a:schemeClr val="bg1"/>
              </a:solidFill>
            </a:endParaRPr>
          </a:p>
        </p:txBody>
      </p:sp>
      <p:sp>
        <p:nvSpPr>
          <p:cNvPr id="2" name="Rectangle 1">
            <a:extLst>
              <a:ext uri="{FF2B5EF4-FFF2-40B4-BE49-F238E27FC236}">
                <a16:creationId xmlns:a16="http://schemas.microsoft.com/office/drawing/2014/main" id="{F278BB25-950D-40FF-B9F1-038B873F1268}"/>
              </a:ext>
            </a:extLst>
          </p:cNvPr>
          <p:cNvSpPr/>
          <p:nvPr/>
        </p:nvSpPr>
        <p:spPr>
          <a:xfrm>
            <a:off x="415981" y="2001098"/>
            <a:ext cx="11122084" cy="1477328"/>
          </a:xfrm>
          <a:prstGeom prst="rect">
            <a:avLst/>
          </a:prstGeom>
        </p:spPr>
        <p:txBody>
          <a:bodyPr wrap="square">
            <a:spAutoFit/>
          </a:bodyPr>
          <a:lstStyle/>
          <a:p>
            <a:r>
              <a:rPr lang="en-CA" dirty="0">
                <a:solidFill>
                  <a:schemeClr val="bg1"/>
                </a:solidFill>
                <a:ea typeface="Times New Roman" panose="02020603050405020304" pitchFamily="18" charset="0"/>
              </a:rPr>
              <a:t>While most of our hockey development happens on ice there is still a lot that can be done to improve your overall health and athletic skills off-ice. By performing basic strength training, yoga stretching, and specific off-ice training you can improve your overall athletic performance, lower your chances of injury, and become a better overall hockey player. Below are a list of activities that you can perform when away from the rink. Ask coaches for more information on each of these and for other training activities you can do outside the rink.</a:t>
            </a:r>
          </a:p>
        </p:txBody>
      </p:sp>
      <p:graphicFrame>
        <p:nvGraphicFramePr>
          <p:cNvPr id="3" name="Table 2">
            <a:extLst>
              <a:ext uri="{FF2B5EF4-FFF2-40B4-BE49-F238E27FC236}">
                <a16:creationId xmlns:a16="http://schemas.microsoft.com/office/drawing/2014/main" id="{435630A0-2AFA-4D33-B5D5-7CAEC041E39B}"/>
              </a:ext>
            </a:extLst>
          </p:cNvPr>
          <p:cNvGraphicFramePr>
            <a:graphicFrameLocks noGrp="1"/>
          </p:cNvGraphicFramePr>
          <p:nvPr>
            <p:extLst>
              <p:ext uri="{D42A27DB-BD31-4B8C-83A1-F6EECF244321}">
                <p14:modId xmlns:p14="http://schemas.microsoft.com/office/powerpoint/2010/main" val="2062762934"/>
              </p:ext>
            </p:extLst>
          </p:nvPr>
        </p:nvGraphicFramePr>
        <p:xfrm>
          <a:off x="415981" y="3770437"/>
          <a:ext cx="11122088" cy="1463040"/>
        </p:xfrm>
        <a:graphic>
          <a:graphicData uri="http://schemas.openxmlformats.org/drawingml/2006/table">
            <a:tbl>
              <a:tblPr firstRow="1" bandRow="1">
                <a:tableStyleId>{073A0DAA-6AF3-43AB-8588-CEC1D06C72B9}</a:tableStyleId>
              </a:tblPr>
              <a:tblGrid>
                <a:gridCol w="2780522">
                  <a:extLst>
                    <a:ext uri="{9D8B030D-6E8A-4147-A177-3AD203B41FA5}">
                      <a16:colId xmlns:a16="http://schemas.microsoft.com/office/drawing/2014/main" val="2919277682"/>
                    </a:ext>
                  </a:extLst>
                </a:gridCol>
                <a:gridCol w="2780522">
                  <a:extLst>
                    <a:ext uri="{9D8B030D-6E8A-4147-A177-3AD203B41FA5}">
                      <a16:colId xmlns:a16="http://schemas.microsoft.com/office/drawing/2014/main" val="1379829208"/>
                    </a:ext>
                  </a:extLst>
                </a:gridCol>
                <a:gridCol w="2780522">
                  <a:extLst>
                    <a:ext uri="{9D8B030D-6E8A-4147-A177-3AD203B41FA5}">
                      <a16:colId xmlns:a16="http://schemas.microsoft.com/office/drawing/2014/main" val="659283750"/>
                    </a:ext>
                  </a:extLst>
                </a:gridCol>
                <a:gridCol w="2780522">
                  <a:extLst>
                    <a:ext uri="{9D8B030D-6E8A-4147-A177-3AD203B41FA5}">
                      <a16:colId xmlns:a16="http://schemas.microsoft.com/office/drawing/2014/main" val="4104691252"/>
                    </a:ext>
                  </a:extLst>
                </a:gridCol>
              </a:tblGrid>
              <a:tr h="334892">
                <a:tc>
                  <a:txBody>
                    <a:bodyPr/>
                    <a:lstStyle/>
                    <a:p>
                      <a:pPr algn="ctr"/>
                      <a:r>
                        <a:rPr lang="en-US" dirty="0"/>
                        <a:t>Stretching</a:t>
                      </a:r>
                      <a:endParaRPr lang="en-CA" dirty="0"/>
                    </a:p>
                  </a:txBody>
                  <a:tcPr/>
                </a:tc>
                <a:tc gridSpan="2">
                  <a:txBody>
                    <a:bodyPr/>
                    <a:lstStyle/>
                    <a:p>
                      <a:pPr algn="ctr"/>
                      <a:r>
                        <a:rPr lang="en-US" dirty="0"/>
                        <a:t>Basic Strength Building</a:t>
                      </a:r>
                      <a:endParaRPr lang="en-CA" dirty="0"/>
                    </a:p>
                  </a:txBody>
                  <a:tcPr/>
                </a:tc>
                <a:tc hMerge="1">
                  <a:txBody>
                    <a:bodyPr/>
                    <a:lstStyle/>
                    <a:p>
                      <a:endParaRPr lang="en-CA" dirty="0"/>
                    </a:p>
                  </a:txBody>
                  <a:tcPr/>
                </a:tc>
                <a:tc>
                  <a:txBody>
                    <a:bodyPr/>
                    <a:lstStyle/>
                    <a:p>
                      <a:pPr algn="ctr"/>
                      <a:r>
                        <a:rPr lang="en-US" dirty="0"/>
                        <a:t>Dryland Hockey Skills</a:t>
                      </a:r>
                      <a:endParaRPr lang="en-CA" dirty="0"/>
                    </a:p>
                  </a:txBody>
                  <a:tcPr/>
                </a:tc>
                <a:extLst>
                  <a:ext uri="{0D108BD9-81ED-4DB2-BD59-A6C34878D82A}">
                    <a16:rowId xmlns:a16="http://schemas.microsoft.com/office/drawing/2014/main" val="2176491037"/>
                  </a:ext>
                </a:extLst>
              </a:tr>
              <a:tr h="334892">
                <a:tc>
                  <a:txBody>
                    <a:bodyPr/>
                    <a:lstStyle/>
                    <a:p>
                      <a:r>
                        <a:rPr lang="en-US" dirty="0">
                          <a:solidFill>
                            <a:schemeClr val="tx1"/>
                          </a:solidFill>
                        </a:rPr>
                        <a:t>All pre-game stretching</a:t>
                      </a:r>
                      <a:endParaRPr lang="en-CA" dirty="0">
                        <a:solidFill>
                          <a:schemeClr val="tx1"/>
                        </a:solidFill>
                      </a:endParaRPr>
                    </a:p>
                  </a:txBody>
                  <a:tcPr/>
                </a:tc>
                <a:tc>
                  <a:txBody>
                    <a:bodyPr/>
                    <a:lstStyle/>
                    <a:p>
                      <a:r>
                        <a:rPr lang="en-US" dirty="0">
                          <a:solidFill>
                            <a:schemeClr val="tx1"/>
                          </a:solidFill>
                        </a:rPr>
                        <a:t>Push-ups</a:t>
                      </a:r>
                      <a:endParaRPr lang="en-CA" dirty="0">
                        <a:solidFill>
                          <a:schemeClr val="tx1"/>
                        </a:solidFill>
                      </a:endParaRPr>
                    </a:p>
                  </a:txBody>
                  <a:tcPr/>
                </a:tc>
                <a:tc>
                  <a:txBody>
                    <a:bodyPr/>
                    <a:lstStyle/>
                    <a:p>
                      <a:r>
                        <a:rPr lang="en-US" dirty="0">
                          <a:solidFill>
                            <a:schemeClr val="tx1"/>
                          </a:solidFill>
                        </a:rPr>
                        <a:t>Wall Sits</a:t>
                      </a:r>
                      <a:endParaRPr lang="en-CA" dirty="0">
                        <a:solidFill>
                          <a:schemeClr val="tx1"/>
                        </a:solidFill>
                      </a:endParaRPr>
                    </a:p>
                  </a:txBody>
                  <a:tcPr/>
                </a:tc>
                <a:tc>
                  <a:txBody>
                    <a:bodyPr/>
                    <a:lstStyle/>
                    <a:p>
                      <a:r>
                        <a:rPr lang="en-US" dirty="0">
                          <a:solidFill>
                            <a:schemeClr val="tx1"/>
                          </a:solidFill>
                        </a:rPr>
                        <a:t>Golf Ball Stick Handling</a:t>
                      </a:r>
                      <a:endParaRPr lang="en-CA" dirty="0">
                        <a:solidFill>
                          <a:schemeClr val="tx1"/>
                        </a:solidFill>
                      </a:endParaRPr>
                    </a:p>
                  </a:txBody>
                  <a:tcPr/>
                </a:tc>
                <a:extLst>
                  <a:ext uri="{0D108BD9-81ED-4DB2-BD59-A6C34878D82A}">
                    <a16:rowId xmlns:a16="http://schemas.microsoft.com/office/drawing/2014/main" val="3490024622"/>
                  </a:ext>
                </a:extLst>
              </a:tr>
              <a:tr h="334892">
                <a:tc>
                  <a:txBody>
                    <a:bodyPr/>
                    <a:lstStyle/>
                    <a:p>
                      <a:r>
                        <a:rPr lang="en-US" dirty="0">
                          <a:solidFill>
                            <a:schemeClr val="tx1"/>
                          </a:solidFill>
                        </a:rPr>
                        <a:t>Any yoga</a:t>
                      </a:r>
                      <a:endParaRPr lang="en-CA" dirty="0">
                        <a:solidFill>
                          <a:schemeClr val="tx1"/>
                        </a:solidFill>
                      </a:endParaRPr>
                    </a:p>
                  </a:txBody>
                  <a:tcPr/>
                </a:tc>
                <a:tc>
                  <a:txBody>
                    <a:bodyPr/>
                    <a:lstStyle/>
                    <a:p>
                      <a:r>
                        <a:rPr lang="en-US" dirty="0">
                          <a:solidFill>
                            <a:schemeClr val="tx1"/>
                          </a:solidFill>
                        </a:rPr>
                        <a:t>Planking</a:t>
                      </a:r>
                      <a:endParaRPr lang="en-CA" dirty="0">
                        <a:solidFill>
                          <a:schemeClr val="tx1"/>
                        </a:solidFill>
                      </a:endParaRPr>
                    </a:p>
                  </a:txBody>
                  <a:tcPr/>
                </a:tc>
                <a:tc>
                  <a:txBody>
                    <a:bodyPr/>
                    <a:lstStyle/>
                    <a:p>
                      <a:r>
                        <a:rPr lang="en-US" dirty="0">
                          <a:solidFill>
                            <a:schemeClr val="tx1"/>
                          </a:solidFill>
                        </a:rPr>
                        <a:t>Forearm &amp; Wrist Rolls</a:t>
                      </a:r>
                      <a:endParaRPr lang="en-CA" dirty="0">
                        <a:solidFill>
                          <a:schemeClr val="tx1"/>
                        </a:solidFill>
                      </a:endParaRPr>
                    </a:p>
                  </a:txBody>
                  <a:tcPr/>
                </a:tc>
                <a:tc>
                  <a:txBody>
                    <a:bodyPr/>
                    <a:lstStyle/>
                    <a:p>
                      <a:r>
                        <a:rPr lang="en-US" dirty="0">
                          <a:solidFill>
                            <a:schemeClr val="tx1"/>
                          </a:solidFill>
                        </a:rPr>
                        <a:t>Shooting</a:t>
                      </a:r>
                      <a:endParaRPr lang="en-CA" dirty="0">
                        <a:solidFill>
                          <a:schemeClr val="tx1"/>
                        </a:solidFill>
                      </a:endParaRPr>
                    </a:p>
                  </a:txBody>
                  <a:tcPr/>
                </a:tc>
                <a:extLst>
                  <a:ext uri="{0D108BD9-81ED-4DB2-BD59-A6C34878D82A}">
                    <a16:rowId xmlns:a16="http://schemas.microsoft.com/office/drawing/2014/main" val="1587411732"/>
                  </a:ext>
                </a:extLst>
              </a:tr>
              <a:tr h="334892">
                <a:tc>
                  <a:txBody>
                    <a:bodyPr/>
                    <a:lstStyle/>
                    <a:p>
                      <a:pPr marL="0" algn="l" defTabSz="914400" rtl="0" eaLnBrk="1" latinLnBrk="0" hangingPunct="1"/>
                      <a:r>
                        <a:rPr lang="en-US" sz="1500" kern="1200" dirty="0">
                          <a:solidFill>
                            <a:schemeClr val="tx1"/>
                          </a:solidFill>
                          <a:latin typeface="+mn-lt"/>
                          <a:ea typeface="+mn-ea"/>
                          <a:cs typeface="+mn-cs"/>
                        </a:rPr>
                        <a:t>Hockey Canada </a:t>
                      </a:r>
                      <a:r>
                        <a:rPr lang="en-US" sz="1500" kern="1200" dirty="0" err="1">
                          <a:solidFill>
                            <a:schemeClr val="tx1"/>
                          </a:solidFill>
                          <a:latin typeface="+mn-lt"/>
                          <a:ea typeface="+mn-ea"/>
                          <a:cs typeface="+mn-cs"/>
                        </a:rPr>
                        <a:t>Joga</a:t>
                      </a:r>
                      <a:r>
                        <a:rPr lang="en-US" sz="1500" kern="1200" dirty="0">
                          <a:solidFill>
                            <a:schemeClr val="tx1"/>
                          </a:solidFill>
                          <a:latin typeface="+mn-lt"/>
                          <a:ea typeface="+mn-ea"/>
                          <a:cs typeface="+mn-cs"/>
                        </a:rPr>
                        <a:t> (see below)</a:t>
                      </a:r>
                      <a:endParaRPr lang="en-CA" sz="1500" kern="1200" dirty="0">
                        <a:solidFill>
                          <a:schemeClr val="tx1"/>
                        </a:solidFill>
                        <a:latin typeface="+mn-lt"/>
                        <a:ea typeface="+mn-ea"/>
                        <a:cs typeface="+mn-cs"/>
                      </a:endParaRPr>
                    </a:p>
                  </a:txBody>
                  <a:tcPr/>
                </a:tc>
                <a:tc>
                  <a:txBody>
                    <a:bodyPr/>
                    <a:lstStyle/>
                    <a:p>
                      <a:r>
                        <a:rPr lang="en-US" dirty="0">
                          <a:solidFill>
                            <a:schemeClr val="tx1"/>
                          </a:solidFill>
                        </a:rPr>
                        <a:t>Squats (1 &amp; 2 leg)</a:t>
                      </a:r>
                      <a:endParaRPr lang="en-CA"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Running Stairs</a:t>
                      </a:r>
                      <a:endParaRPr lang="en-CA" dirty="0">
                        <a:solidFill>
                          <a:schemeClr val="tx1"/>
                        </a:solidFill>
                      </a:endParaRPr>
                    </a:p>
                  </a:txBody>
                  <a:tcPr/>
                </a:tc>
                <a:tc>
                  <a:txBody>
                    <a:bodyPr/>
                    <a:lstStyle/>
                    <a:p>
                      <a:r>
                        <a:rPr lang="en-US" dirty="0">
                          <a:solidFill>
                            <a:schemeClr val="tx1"/>
                          </a:solidFill>
                        </a:rPr>
                        <a:t>Ladder</a:t>
                      </a:r>
                      <a:endParaRPr lang="en-CA" dirty="0">
                        <a:solidFill>
                          <a:schemeClr val="tx1"/>
                        </a:solidFill>
                      </a:endParaRPr>
                    </a:p>
                  </a:txBody>
                  <a:tcPr/>
                </a:tc>
                <a:extLst>
                  <a:ext uri="{0D108BD9-81ED-4DB2-BD59-A6C34878D82A}">
                    <a16:rowId xmlns:a16="http://schemas.microsoft.com/office/drawing/2014/main" val="14674749"/>
                  </a:ext>
                </a:extLst>
              </a:tr>
            </a:tbl>
          </a:graphicData>
        </a:graphic>
      </p:graphicFrame>
      <p:sp>
        <p:nvSpPr>
          <p:cNvPr id="7" name="TextBox 6">
            <a:extLst>
              <a:ext uri="{FF2B5EF4-FFF2-40B4-BE49-F238E27FC236}">
                <a16:creationId xmlns:a16="http://schemas.microsoft.com/office/drawing/2014/main" id="{D5E0F7F5-1388-4393-8038-4C8C5261FA70}"/>
              </a:ext>
            </a:extLst>
          </p:cNvPr>
          <p:cNvSpPr txBox="1"/>
          <p:nvPr/>
        </p:nvSpPr>
        <p:spPr>
          <a:xfrm>
            <a:off x="415980" y="5469775"/>
            <a:ext cx="11313277" cy="369332"/>
          </a:xfrm>
          <a:prstGeom prst="rect">
            <a:avLst/>
          </a:prstGeom>
          <a:noFill/>
        </p:spPr>
        <p:txBody>
          <a:bodyPr wrap="square" rtlCol="0">
            <a:spAutoFit/>
          </a:bodyPr>
          <a:lstStyle/>
          <a:p>
            <a:r>
              <a:rPr lang="en-US" dirty="0">
                <a:hlinkClick r:id="rId3"/>
              </a:rPr>
              <a:t>July 2019</a:t>
            </a:r>
            <a:r>
              <a:rPr lang="en-US" dirty="0"/>
              <a:t>, </a:t>
            </a:r>
            <a:r>
              <a:rPr lang="en-US" dirty="0">
                <a:hlinkClick r:id="rId4"/>
              </a:rPr>
              <a:t>August 2019</a:t>
            </a:r>
            <a:r>
              <a:rPr lang="en-US" dirty="0"/>
              <a:t>, </a:t>
            </a:r>
            <a:r>
              <a:rPr lang="en-US" dirty="0">
                <a:hlinkClick r:id="rId5"/>
              </a:rPr>
              <a:t>September 2019</a:t>
            </a:r>
            <a:r>
              <a:rPr lang="en-US" dirty="0"/>
              <a:t>, </a:t>
            </a:r>
            <a:r>
              <a:rPr lang="en-US" dirty="0">
                <a:hlinkClick r:id="rId6"/>
              </a:rPr>
              <a:t>October 2019</a:t>
            </a:r>
            <a:r>
              <a:rPr lang="en-US" dirty="0"/>
              <a:t>, </a:t>
            </a:r>
            <a:r>
              <a:rPr lang="en-US" dirty="0">
                <a:hlinkClick r:id="rId7"/>
              </a:rPr>
              <a:t>January 2020</a:t>
            </a:r>
            <a:r>
              <a:rPr lang="en-US" dirty="0"/>
              <a:t>, </a:t>
            </a:r>
            <a:r>
              <a:rPr lang="en-US" dirty="0">
                <a:hlinkClick r:id="rId8"/>
              </a:rPr>
              <a:t>February 2020</a:t>
            </a:r>
            <a:r>
              <a:rPr lang="en-US" dirty="0"/>
              <a:t> – click any month for JOGA video</a:t>
            </a:r>
            <a:endParaRPr lang="en-CA" dirty="0"/>
          </a:p>
        </p:txBody>
      </p:sp>
      <p:sp>
        <p:nvSpPr>
          <p:cNvPr id="11" name="TextBox 10">
            <a:extLst>
              <a:ext uri="{FF2B5EF4-FFF2-40B4-BE49-F238E27FC236}">
                <a16:creationId xmlns:a16="http://schemas.microsoft.com/office/drawing/2014/main" id="{1B8F6FA5-B82A-4787-97D9-AA4F7DDCBB13}"/>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0" name="Picture 9" descr="A picture containing clipart, graphics, drawing, art&#10;&#10;Description automatically generated">
            <a:extLst>
              <a:ext uri="{FF2B5EF4-FFF2-40B4-BE49-F238E27FC236}">
                <a16:creationId xmlns:a16="http://schemas.microsoft.com/office/drawing/2014/main" id="{B37D4D27-FB23-4F59-9C80-72619C9B1B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1974313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Team Mission &amp; Values</a:t>
            </a:r>
            <a:endParaRPr lang="en-CA" sz="3600" dirty="0">
              <a:solidFill>
                <a:schemeClr val="bg1"/>
              </a:solidFill>
            </a:endParaRPr>
          </a:p>
        </p:txBody>
      </p:sp>
      <p:sp>
        <p:nvSpPr>
          <p:cNvPr id="13" name="TextBox 12">
            <a:extLst>
              <a:ext uri="{FF2B5EF4-FFF2-40B4-BE49-F238E27FC236}">
                <a16:creationId xmlns:a16="http://schemas.microsoft.com/office/drawing/2014/main" id="{9F7FFB94-955B-45B4-BFAB-1BCB73D2BA4A}"/>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2" name="Picture 11" descr="A picture containing clipart, graphics, drawing, art&#10;&#10;Description automatically generated">
            <a:extLst>
              <a:ext uri="{FF2B5EF4-FFF2-40B4-BE49-F238E27FC236}">
                <a16:creationId xmlns:a16="http://schemas.microsoft.com/office/drawing/2014/main" id="{770A8996-F2AE-4A6D-BD03-FC44E58FA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
        <p:nvSpPr>
          <p:cNvPr id="15" name="TextBox 14">
            <a:extLst>
              <a:ext uri="{FF2B5EF4-FFF2-40B4-BE49-F238E27FC236}">
                <a16:creationId xmlns:a16="http://schemas.microsoft.com/office/drawing/2014/main" id="{23586032-C3D4-4DEA-96D8-B5E2D017B17A}"/>
              </a:ext>
            </a:extLst>
          </p:cNvPr>
          <p:cNvSpPr txBox="1"/>
          <p:nvPr/>
        </p:nvSpPr>
        <p:spPr>
          <a:xfrm>
            <a:off x="443364" y="2338157"/>
            <a:ext cx="4185785" cy="2369880"/>
          </a:xfrm>
          <a:prstGeom prst="rect">
            <a:avLst/>
          </a:prstGeom>
          <a:noFill/>
        </p:spPr>
        <p:txBody>
          <a:bodyPr wrap="square" rtlCol="0">
            <a:spAutoFit/>
          </a:bodyPr>
          <a:lstStyle/>
          <a:p>
            <a:r>
              <a:rPr lang="en-CA" u="sng" dirty="0">
                <a:solidFill>
                  <a:srgbClr val="7030A0"/>
                </a:solidFill>
              </a:rPr>
              <a:t>MISSION</a:t>
            </a:r>
            <a:r>
              <a:rPr lang="en-CA" dirty="0">
                <a:solidFill>
                  <a:srgbClr val="7030A0"/>
                </a:solidFill>
              </a:rPr>
              <a:t> </a:t>
            </a:r>
            <a:endParaRPr lang="en-CA" dirty="0">
              <a:solidFill>
                <a:schemeClr val="bg1"/>
              </a:solidFill>
            </a:endParaRPr>
          </a:p>
          <a:p>
            <a:r>
              <a:rPr lang="en-CA" dirty="0">
                <a:solidFill>
                  <a:schemeClr val="bg1"/>
                </a:solidFill>
              </a:rPr>
              <a:t> </a:t>
            </a:r>
            <a:endParaRPr lang="en-CA" sz="1600" dirty="0">
              <a:solidFill>
                <a:schemeClr val="bg1"/>
              </a:solidFill>
            </a:endParaRPr>
          </a:p>
          <a:p>
            <a:r>
              <a:rPr lang="en-US" sz="1400" b="0" i="0" dirty="0">
                <a:solidFill>
                  <a:schemeClr val="bg1"/>
                </a:solidFill>
                <a:effectLst/>
              </a:rPr>
              <a:t>The Raiders Hockey Club strives to create a hockey environment that is safe, inclusive and fair with a focus on development, teamwork, and sportsmanship for all members. We will anchor ourselves in our core values striving to be exemplary both on and off the ice in the spirit of competition. We are committed to provide a rewarding, fun and positive hockey experience for all while building a culture of success on and off the ice. </a:t>
            </a:r>
            <a:endParaRPr lang="en-CA" sz="1400" dirty="0">
              <a:solidFill>
                <a:schemeClr val="bg1"/>
              </a:solidFill>
            </a:endParaRPr>
          </a:p>
        </p:txBody>
      </p:sp>
      <p:sp>
        <p:nvSpPr>
          <p:cNvPr id="16" name="TextBox 15">
            <a:extLst>
              <a:ext uri="{FF2B5EF4-FFF2-40B4-BE49-F238E27FC236}">
                <a16:creationId xmlns:a16="http://schemas.microsoft.com/office/drawing/2014/main" id="{8570D265-30F6-4838-921F-10DA11400250}"/>
              </a:ext>
            </a:extLst>
          </p:cNvPr>
          <p:cNvSpPr txBox="1"/>
          <p:nvPr/>
        </p:nvSpPr>
        <p:spPr>
          <a:xfrm>
            <a:off x="5934074" y="2296197"/>
            <a:ext cx="5143500" cy="4093428"/>
          </a:xfrm>
          <a:prstGeom prst="rect">
            <a:avLst/>
          </a:prstGeom>
          <a:noFill/>
        </p:spPr>
        <p:txBody>
          <a:bodyPr wrap="square" rtlCol="0">
            <a:spAutoFit/>
          </a:bodyPr>
          <a:lstStyle/>
          <a:p>
            <a:r>
              <a:rPr lang="en-CA" u="sng" dirty="0">
                <a:solidFill>
                  <a:srgbClr val="7030A0"/>
                </a:solidFill>
              </a:rPr>
              <a:t>CORE VALUES</a:t>
            </a:r>
            <a:endParaRPr lang="en-CA" dirty="0">
              <a:solidFill>
                <a:srgbClr val="7030A0"/>
              </a:solidFill>
            </a:endParaRPr>
          </a:p>
          <a:p>
            <a:r>
              <a:rPr lang="en-CA" dirty="0"/>
              <a:t> </a:t>
            </a:r>
          </a:p>
          <a:p>
            <a:r>
              <a:rPr lang="en-US" sz="1400" dirty="0">
                <a:solidFill>
                  <a:srgbClr val="7030A0"/>
                </a:solidFill>
              </a:rPr>
              <a:t>Integrity:</a:t>
            </a:r>
            <a:endParaRPr lang="en-US" sz="1400" dirty="0">
              <a:solidFill>
                <a:schemeClr val="bg1"/>
              </a:solidFill>
            </a:endParaRPr>
          </a:p>
          <a:p>
            <a:r>
              <a:rPr lang="en-US" sz="1400" dirty="0">
                <a:solidFill>
                  <a:schemeClr val="bg1"/>
                </a:solidFill>
              </a:rPr>
              <a:t>Honest and ethical </a:t>
            </a:r>
            <a:r>
              <a:rPr lang="en-US" sz="1400" dirty="0" err="1">
                <a:solidFill>
                  <a:schemeClr val="bg1"/>
                </a:solidFill>
              </a:rPr>
              <a:t>behaviour</a:t>
            </a:r>
            <a:r>
              <a:rPr lang="en-US" sz="1400" dirty="0">
                <a:solidFill>
                  <a:schemeClr val="bg1"/>
                </a:solidFill>
              </a:rPr>
              <a:t> will be exercised at all times and at all levels of the association.</a:t>
            </a:r>
          </a:p>
          <a:p>
            <a:endParaRPr lang="en-US" sz="1400" dirty="0"/>
          </a:p>
          <a:p>
            <a:r>
              <a:rPr lang="en-US" sz="1400" dirty="0">
                <a:solidFill>
                  <a:srgbClr val="7030A0"/>
                </a:solidFill>
              </a:rPr>
              <a:t>Leadership: </a:t>
            </a:r>
            <a:endParaRPr lang="en-US" sz="1400" dirty="0">
              <a:solidFill>
                <a:schemeClr val="bg1"/>
              </a:solidFill>
            </a:endParaRPr>
          </a:p>
          <a:p>
            <a:r>
              <a:rPr lang="en-US" sz="1400" dirty="0">
                <a:solidFill>
                  <a:schemeClr val="bg1"/>
                </a:solidFill>
              </a:rPr>
              <a:t>We strive to achieve success both on and off the ice by inspiring confidence in our players and membership.</a:t>
            </a:r>
          </a:p>
          <a:p>
            <a:endParaRPr lang="en-US" sz="1400" dirty="0"/>
          </a:p>
          <a:p>
            <a:r>
              <a:rPr lang="en-US" sz="1400" dirty="0">
                <a:solidFill>
                  <a:srgbClr val="7030A0"/>
                </a:solidFill>
              </a:rPr>
              <a:t>Respect: </a:t>
            </a:r>
            <a:endParaRPr lang="en-US" sz="1400" dirty="0">
              <a:solidFill>
                <a:schemeClr val="bg1"/>
              </a:solidFill>
            </a:endParaRPr>
          </a:p>
          <a:p>
            <a:r>
              <a:rPr lang="en-US" sz="1400" dirty="0">
                <a:solidFill>
                  <a:schemeClr val="bg1"/>
                </a:solidFill>
              </a:rPr>
              <a:t>We will follow the Raiders Hockey Club Code of Conduct and treat our teammates, opponents, coaches, officials, and administrators as we would want ourselves to be treated.</a:t>
            </a:r>
          </a:p>
          <a:p>
            <a:endParaRPr lang="en-US" sz="1400" dirty="0"/>
          </a:p>
          <a:p>
            <a:r>
              <a:rPr lang="en-US" sz="1400" dirty="0">
                <a:solidFill>
                  <a:srgbClr val="7030A0"/>
                </a:solidFill>
              </a:rPr>
              <a:t>Health/wellness &amp; safety:  </a:t>
            </a:r>
          </a:p>
          <a:p>
            <a:r>
              <a:rPr lang="en-US" sz="1400" dirty="0">
                <a:solidFill>
                  <a:schemeClr val="bg1"/>
                </a:solidFill>
              </a:rPr>
              <a:t>We will provide a safe environment for players and coaches that will support their physical and emotional well-being.</a:t>
            </a:r>
          </a:p>
        </p:txBody>
      </p:sp>
    </p:spTree>
    <p:extLst>
      <p:ext uri="{BB962C8B-B14F-4D97-AF65-F5344CB8AC3E}">
        <p14:creationId xmlns:p14="http://schemas.microsoft.com/office/powerpoint/2010/main" val="236758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Developing Leaders</a:t>
            </a:r>
            <a:endParaRPr lang="en-CA" sz="3600" dirty="0">
              <a:solidFill>
                <a:schemeClr val="bg1"/>
              </a:solidFill>
            </a:endParaRPr>
          </a:p>
        </p:txBody>
      </p:sp>
      <p:sp>
        <p:nvSpPr>
          <p:cNvPr id="13" name="TextBox 12">
            <a:extLst>
              <a:ext uri="{FF2B5EF4-FFF2-40B4-BE49-F238E27FC236}">
                <a16:creationId xmlns:a16="http://schemas.microsoft.com/office/drawing/2014/main" id="{9F7FFB94-955B-45B4-BFAB-1BCB73D2BA4A}"/>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sp>
        <p:nvSpPr>
          <p:cNvPr id="11" name="TextBox 10">
            <a:extLst>
              <a:ext uri="{FF2B5EF4-FFF2-40B4-BE49-F238E27FC236}">
                <a16:creationId xmlns:a16="http://schemas.microsoft.com/office/drawing/2014/main" id="{A965EB7F-9196-DB12-E04B-83245D1BE096}"/>
              </a:ext>
            </a:extLst>
          </p:cNvPr>
          <p:cNvSpPr txBox="1"/>
          <p:nvPr/>
        </p:nvSpPr>
        <p:spPr>
          <a:xfrm>
            <a:off x="187233" y="2061020"/>
            <a:ext cx="11817533" cy="738664"/>
          </a:xfrm>
          <a:prstGeom prst="rect">
            <a:avLst/>
          </a:prstGeom>
          <a:noFill/>
        </p:spPr>
        <p:txBody>
          <a:bodyPr wrap="square">
            <a:spAutoFit/>
          </a:bodyPr>
          <a:lstStyle/>
          <a:p>
            <a:pPr algn="just"/>
            <a:r>
              <a:rPr lang="en-CA" sz="1400" dirty="0">
                <a:solidFill>
                  <a:schemeClr val="bg1"/>
                </a:solidFill>
              </a:rPr>
              <a:t>SVHA U15 BC2 coaches will name one Captain “C” and two Assistants “A” this season. Captains will be chosen by the coaches and will be announced at the appropriate time in the seeding round. Although we can only have a limited number of lettered Captains U15 BC2 coaches expect all of our players to demonstrate and grow their leadership qualities. These are the qualities of a good leader that coaches will use as a guide for the selection of our captains.</a:t>
            </a:r>
          </a:p>
        </p:txBody>
      </p:sp>
      <p:graphicFrame>
        <p:nvGraphicFramePr>
          <p:cNvPr id="14" name="Table 13">
            <a:extLst>
              <a:ext uri="{FF2B5EF4-FFF2-40B4-BE49-F238E27FC236}">
                <a16:creationId xmlns:a16="http://schemas.microsoft.com/office/drawing/2014/main" id="{A6841907-6BA8-241C-DB78-0F5662B5C264}"/>
              </a:ext>
            </a:extLst>
          </p:cNvPr>
          <p:cNvGraphicFramePr>
            <a:graphicFrameLocks noGrp="1"/>
          </p:cNvGraphicFramePr>
          <p:nvPr>
            <p:extLst>
              <p:ext uri="{D42A27DB-BD31-4B8C-83A1-F6EECF244321}">
                <p14:modId xmlns:p14="http://schemas.microsoft.com/office/powerpoint/2010/main" val="3272079891"/>
              </p:ext>
            </p:extLst>
          </p:nvPr>
        </p:nvGraphicFramePr>
        <p:xfrm>
          <a:off x="187234" y="2892668"/>
          <a:ext cx="11817534" cy="3437120"/>
        </p:xfrm>
        <a:graphic>
          <a:graphicData uri="http://schemas.openxmlformats.org/drawingml/2006/table">
            <a:tbl>
              <a:tblPr firstRow="1" bandRow="1">
                <a:tableStyleId>{073A0DAA-6AF3-43AB-8588-CEC1D06C72B9}</a:tableStyleId>
              </a:tblPr>
              <a:tblGrid>
                <a:gridCol w="997617">
                  <a:extLst>
                    <a:ext uri="{9D8B030D-6E8A-4147-A177-3AD203B41FA5}">
                      <a16:colId xmlns:a16="http://schemas.microsoft.com/office/drawing/2014/main" val="2919277682"/>
                    </a:ext>
                  </a:extLst>
                </a:gridCol>
                <a:gridCol w="10819917">
                  <a:extLst>
                    <a:ext uri="{9D8B030D-6E8A-4147-A177-3AD203B41FA5}">
                      <a16:colId xmlns:a16="http://schemas.microsoft.com/office/drawing/2014/main" val="1379829208"/>
                    </a:ext>
                  </a:extLst>
                </a:gridCol>
              </a:tblGrid>
              <a:tr h="541520">
                <a:tc>
                  <a:txBody>
                    <a:bodyPr/>
                    <a:lstStyle/>
                    <a:p>
                      <a:pPr algn="l"/>
                      <a:r>
                        <a:rPr lang="en-US" sz="1400" dirty="0"/>
                        <a:t>Quality</a:t>
                      </a:r>
                      <a:endParaRPr lang="en-CA" sz="1400" dirty="0"/>
                    </a:p>
                  </a:txBody>
                  <a:tcPr anchor="ctr">
                    <a:solidFill>
                      <a:srgbClr val="7030A0"/>
                    </a:solidFill>
                  </a:tcPr>
                </a:tc>
                <a:tc>
                  <a:txBody>
                    <a:bodyPr/>
                    <a:lstStyle/>
                    <a:p>
                      <a:pPr algn="l"/>
                      <a:r>
                        <a:rPr lang="en-CA" sz="1400" dirty="0"/>
                        <a:t>Description</a:t>
                      </a:r>
                    </a:p>
                  </a:txBody>
                  <a:tcPr anchor="ctr">
                    <a:solidFill>
                      <a:srgbClr val="7030A0"/>
                    </a:solidFill>
                  </a:tcPr>
                </a:tc>
                <a:extLst>
                  <a:ext uri="{0D108BD9-81ED-4DB2-BD59-A6C34878D82A}">
                    <a16:rowId xmlns:a16="http://schemas.microsoft.com/office/drawing/2014/main" val="2176491037"/>
                  </a:ext>
                </a:extLst>
              </a:tr>
              <a:tr h="833005">
                <a:tc>
                  <a:txBody>
                    <a:bodyPr/>
                    <a:lstStyle/>
                    <a:p>
                      <a:pPr marL="0" algn="l" defTabSz="914400" rtl="0" eaLnBrk="1" latinLnBrk="0" hangingPunct="1"/>
                      <a:r>
                        <a:rPr lang="en-CA" sz="1400" b="1" i="1" kern="1200" dirty="0">
                          <a:solidFill>
                            <a:schemeClr val="bg1"/>
                          </a:solidFill>
                          <a:latin typeface="+mn-lt"/>
                          <a:ea typeface="+mn-ea"/>
                          <a:cs typeface="+mn-cs"/>
                        </a:rPr>
                        <a:t>Highly Motivated</a:t>
                      </a:r>
                    </a:p>
                  </a:txBody>
                  <a:tcPr anchor="ctr">
                    <a:solidFill>
                      <a:schemeClr val="tx1"/>
                    </a:solidFill>
                  </a:tcPr>
                </a:tc>
                <a:tc>
                  <a:txBody>
                    <a:bodyPr/>
                    <a:lstStyle/>
                    <a:p>
                      <a:pPr>
                        <a:spcBef>
                          <a:spcPts val="600"/>
                        </a:spcBef>
                        <a:spcAft>
                          <a:spcPts val="600"/>
                        </a:spcAft>
                      </a:pPr>
                      <a:r>
                        <a:rPr lang="en-US" sz="1400" dirty="0">
                          <a:solidFill>
                            <a:schemeClr val="tx1"/>
                          </a:solidFill>
                        </a:rPr>
                        <a:t>While some players are able to get by with their natural talent and minimal effort, captains don’t fall into this trap. Even if they are the most skilled player on the team, the captain will be constantly working to improve his or her game on a daily basis. They are willing to show up early and study the other team or go over important drills and learn from past mistakes. To a captain, the most important thing is that the team gives its best effort, and he is prepared to motivate his teammates and often even his coaches in order to bring out everyone’s strengths.</a:t>
                      </a:r>
                    </a:p>
                  </a:txBody>
                  <a:tcPr anchor="ctr"/>
                </a:tc>
                <a:extLst>
                  <a:ext uri="{0D108BD9-81ED-4DB2-BD59-A6C34878D82A}">
                    <a16:rowId xmlns:a16="http://schemas.microsoft.com/office/drawing/2014/main" val="3490024622"/>
                  </a:ext>
                </a:extLst>
              </a:tr>
              <a:tr h="1453100">
                <a:tc>
                  <a:txBody>
                    <a:bodyPr/>
                    <a:lstStyle/>
                    <a:p>
                      <a:pPr marL="0" algn="l" defTabSz="914400" rtl="0" eaLnBrk="1" latinLnBrk="0" hangingPunct="1"/>
                      <a:r>
                        <a:rPr lang="en-CA" sz="1400" b="1" i="1" kern="1200" dirty="0">
                          <a:solidFill>
                            <a:schemeClr val="bg1"/>
                          </a:solidFill>
                          <a:latin typeface="+mn-lt"/>
                          <a:ea typeface="+mn-ea"/>
                          <a:cs typeface="+mn-cs"/>
                        </a:rPr>
                        <a:t>Selfless</a:t>
                      </a:r>
                    </a:p>
                  </a:txBody>
                  <a:tcPr anchor="ctr">
                    <a:solidFill>
                      <a:schemeClr val="tx1"/>
                    </a:solidFill>
                  </a:tcPr>
                </a:tc>
                <a:tc>
                  <a:txBody>
                    <a:bodyPr/>
                    <a:lstStyle/>
                    <a:p>
                      <a:pPr>
                        <a:spcBef>
                          <a:spcPts val="600"/>
                        </a:spcBef>
                        <a:spcAft>
                          <a:spcPts val="600"/>
                        </a:spcAft>
                      </a:pPr>
                      <a:r>
                        <a:rPr lang="en-US" sz="1400" dirty="0">
                          <a:solidFill>
                            <a:schemeClr val="tx1"/>
                          </a:solidFill>
                        </a:rPr>
                        <a:t>A captain isn’t just looking to be the stats leader at the end of the season – he wants to see all of his teammates play to the best of their ability. This means being selfless and giving someone else an opportunity when the situation calls for it. A selfish player might see a small opening on the ice and attempt to shoot their own goal when a much better option was right in front of them. A good captain knows that he should pass in this situation as it gives the team a better chance to score and possibly win the game.</a:t>
                      </a:r>
                    </a:p>
                    <a:p>
                      <a:pPr>
                        <a:spcBef>
                          <a:spcPts val="600"/>
                        </a:spcBef>
                        <a:spcAft>
                          <a:spcPts val="600"/>
                        </a:spcAft>
                      </a:pPr>
                      <a:r>
                        <a:rPr lang="en-US" sz="1400" dirty="0">
                          <a:solidFill>
                            <a:schemeClr val="tx1"/>
                          </a:solidFill>
                        </a:rPr>
                        <a:t>This selflessness doesn’t only show during the game, either. Captains will stick around and help younger or less experienced players with their drills and practices. The captain is there to motivate not only himself but every other player on the team. He will be focused on growth and learning and willing to give his time to the team in order to help others. The success of the team is far more important than that of the individual, and the captain is well aware of this. He’d much rather see a “W” for the team than a hat trick for himself.</a:t>
                      </a:r>
                      <a:endParaRPr lang="en-CA" sz="1400" dirty="0">
                        <a:solidFill>
                          <a:schemeClr val="tx1"/>
                        </a:solidFill>
                      </a:endParaRPr>
                    </a:p>
                  </a:txBody>
                  <a:tcPr anchor="ctr"/>
                </a:tc>
                <a:extLst>
                  <a:ext uri="{0D108BD9-81ED-4DB2-BD59-A6C34878D82A}">
                    <a16:rowId xmlns:a16="http://schemas.microsoft.com/office/drawing/2014/main" val="2115478952"/>
                  </a:ext>
                </a:extLst>
              </a:tr>
            </a:tbl>
          </a:graphicData>
        </a:graphic>
      </p:graphicFrame>
      <p:pic>
        <p:nvPicPr>
          <p:cNvPr id="10" name="Picture 9" descr="A picture containing clipart, graphics, drawing, art&#10;&#10;Description automatically generated">
            <a:extLst>
              <a:ext uri="{FF2B5EF4-FFF2-40B4-BE49-F238E27FC236}">
                <a16:creationId xmlns:a16="http://schemas.microsoft.com/office/drawing/2014/main" id="{DE39A1E6-706D-43E8-B5A0-8BF358E8E0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378983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577433"/>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189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Developing Leaders Continued…</a:t>
            </a:r>
            <a:endParaRPr lang="en-CA" sz="3600" dirty="0">
              <a:solidFill>
                <a:schemeClr val="bg1"/>
              </a:solidFill>
            </a:endParaRPr>
          </a:p>
        </p:txBody>
      </p:sp>
      <p:sp>
        <p:nvSpPr>
          <p:cNvPr id="13" name="TextBox 12">
            <a:extLst>
              <a:ext uri="{FF2B5EF4-FFF2-40B4-BE49-F238E27FC236}">
                <a16:creationId xmlns:a16="http://schemas.microsoft.com/office/drawing/2014/main" id="{9F7FFB94-955B-45B4-BFAB-1BCB73D2BA4A}"/>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graphicFrame>
        <p:nvGraphicFramePr>
          <p:cNvPr id="14" name="Table 13">
            <a:extLst>
              <a:ext uri="{FF2B5EF4-FFF2-40B4-BE49-F238E27FC236}">
                <a16:creationId xmlns:a16="http://schemas.microsoft.com/office/drawing/2014/main" id="{A6841907-6BA8-241C-DB78-0F5662B5C264}"/>
              </a:ext>
            </a:extLst>
          </p:cNvPr>
          <p:cNvGraphicFramePr>
            <a:graphicFrameLocks noGrp="1"/>
          </p:cNvGraphicFramePr>
          <p:nvPr>
            <p:extLst>
              <p:ext uri="{D42A27DB-BD31-4B8C-83A1-F6EECF244321}">
                <p14:modId xmlns:p14="http://schemas.microsoft.com/office/powerpoint/2010/main" val="2399452949"/>
              </p:ext>
            </p:extLst>
          </p:nvPr>
        </p:nvGraphicFramePr>
        <p:xfrm>
          <a:off x="187233" y="1938501"/>
          <a:ext cx="11817534" cy="4761561"/>
        </p:xfrm>
        <a:graphic>
          <a:graphicData uri="http://schemas.openxmlformats.org/drawingml/2006/table">
            <a:tbl>
              <a:tblPr firstRow="1" bandRow="1">
                <a:tableStyleId>{073A0DAA-6AF3-43AB-8588-CEC1D06C72B9}</a:tableStyleId>
              </a:tblPr>
              <a:tblGrid>
                <a:gridCol w="1119053">
                  <a:extLst>
                    <a:ext uri="{9D8B030D-6E8A-4147-A177-3AD203B41FA5}">
                      <a16:colId xmlns:a16="http://schemas.microsoft.com/office/drawing/2014/main" val="2919277682"/>
                    </a:ext>
                  </a:extLst>
                </a:gridCol>
                <a:gridCol w="10698481">
                  <a:extLst>
                    <a:ext uri="{9D8B030D-6E8A-4147-A177-3AD203B41FA5}">
                      <a16:colId xmlns:a16="http://schemas.microsoft.com/office/drawing/2014/main" val="1379829208"/>
                    </a:ext>
                  </a:extLst>
                </a:gridCol>
              </a:tblGrid>
              <a:tr h="341961">
                <a:tc>
                  <a:txBody>
                    <a:bodyPr/>
                    <a:lstStyle/>
                    <a:p>
                      <a:pPr algn="l"/>
                      <a:r>
                        <a:rPr lang="en-US" sz="1400" dirty="0"/>
                        <a:t>Quality</a:t>
                      </a:r>
                      <a:endParaRPr lang="en-CA" sz="1400" dirty="0"/>
                    </a:p>
                  </a:txBody>
                  <a:tcPr>
                    <a:solidFill>
                      <a:srgbClr val="7030A0"/>
                    </a:solidFill>
                  </a:tcPr>
                </a:tc>
                <a:tc>
                  <a:txBody>
                    <a:bodyPr/>
                    <a:lstStyle/>
                    <a:p>
                      <a:pPr algn="l"/>
                      <a:r>
                        <a:rPr lang="en-CA" sz="1400" dirty="0"/>
                        <a:t>Description</a:t>
                      </a:r>
                    </a:p>
                  </a:txBody>
                  <a:tcPr>
                    <a:solidFill>
                      <a:srgbClr val="7030A0"/>
                    </a:solidFill>
                  </a:tcPr>
                </a:tc>
                <a:extLst>
                  <a:ext uri="{0D108BD9-81ED-4DB2-BD59-A6C34878D82A}">
                    <a16:rowId xmlns:a16="http://schemas.microsoft.com/office/drawing/2014/main" val="2176491037"/>
                  </a:ext>
                </a:extLst>
              </a:tr>
              <a:tr h="1025882">
                <a:tc>
                  <a:txBody>
                    <a:bodyPr/>
                    <a:lstStyle/>
                    <a:p>
                      <a:pPr marL="0" algn="l" defTabSz="914400" rtl="0" eaLnBrk="1" latinLnBrk="0" hangingPunct="1"/>
                      <a:r>
                        <a:rPr lang="en-CA" sz="1200" b="1" i="1" kern="1200" dirty="0">
                          <a:solidFill>
                            <a:schemeClr val="bg1"/>
                          </a:solidFill>
                          <a:latin typeface="+mn-lt"/>
                          <a:ea typeface="+mn-ea"/>
                          <a:cs typeface="+mn-cs"/>
                        </a:rPr>
                        <a:t>Positive Reinforcement</a:t>
                      </a:r>
                    </a:p>
                  </a:txBody>
                  <a:tcPr anchor="ctr">
                    <a:solidFill>
                      <a:schemeClr val="tx1"/>
                    </a:solidFill>
                  </a:tcPr>
                </a:tc>
                <a:tc>
                  <a:txBody>
                    <a:bodyPr/>
                    <a:lstStyle/>
                    <a:p>
                      <a:pPr>
                        <a:spcBef>
                          <a:spcPts val="400"/>
                        </a:spcBef>
                        <a:spcAft>
                          <a:spcPts val="400"/>
                        </a:spcAft>
                      </a:pPr>
                      <a:r>
                        <a:rPr lang="en-US" sz="1200" dirty="0">
                          <a:solidFill>
                            <a:schemeClr val="tx1"/>
                          </a:solidFill>
                        </a:rPr>
                        <a:t>Negative comments and pessimism are contagious and can result in the entire team playing below their standards. If someone takes a bad shot and gets reamed out by their teammates, they may become angry or lose confidence. This can cause them to start playing worse throughout the game even if they hardly made a mistake in the first place.</a:t>
                      </a:r>
                    </a:p>
                    <a:p>
                      <a:pPr>
                        <a:spcBef>
                          <a:spcPts val="400"/>
                        </a:spcBef>
                        <a:spcAft>
                          <a:spcPts val="400"/>
                        </a:spcAft>
                      </a:pPr>
                      <a:r>
                        <a:rPr lang="en-US" sz="1200" dirty="0">
                          <a:solidFill>
                            <a:schemeClr val="tx1"/>
                          </a:solidFill>
                        </a:rPr>
                        <a:t>A good team captain is aware of this and does everything possible to focus on the positive aspects of the game. Instead of dwelling on what went wrong with a certain play, the captain might compliment the initial move or the excellent skating skills shown by the other player. He will discuss what can be changed next time in order to succeed rather than continuing to highlight why the team failed previously. Encouraging a stronger performance always yields better results than putting teammates down and dwelling on poor ones. This starts small with every play on the ice but must also be followed throughout the course of the season. Losing four in a row isn’t an ideal situation for any team, but a captain knows how to rally them together and get everyone looking forward to the next game instead of thinking about the past.</a:t>
                      </a:r>
                      <a:endParaRPr lang="en-CA" sz="1200" dirty="0">
                        <a:solidFill>
                          <a:schemeClr val="tx1"/>
                        </a:solidFill>
                      </a:endParaRPr>
                    </a:p>
                  </a:txBody>
                  <a:tcPr/>
                </a:tc>
                <a:extLst>
                  <a:ext uri="{0D108BD9-81ED-4DB2-BD59-A6C34878D82A}">
                    <a16:rowId xmlns:a16="http://schemas.microsoft.com/office/drawing/2014/main" val="1408731396"/>
                  </a:ext>
                </a:extLst>
              </a:tr>
              <a:tr h="872000">
                <a:tc>
                  <a:txBody>
                    <a:bodyPr/>
                    <a:lstStyle/>
                    <a:p>
                      <a:pPr marL="0" algn="l" defTabSz="914400" rtl="0" eaLnBrk="1" latinLnBrk="0" hangingPunct="1"/>
                      <a:r>
                        <a:rPr lang="en-CA" sz="1200" b="1" i="1" kern="1200" dirty="0">
                          <a:solidFill>
                            <a:schemeClr val="bg1"/>
                          </a:solidFill>
                          <a:latin typeface="+mn-lt"/>
                          <a:ea typeface="+mn-ea"/>
                          <a:cs typeface="+mn-cs"/>
                        </a:rPr>
                        <a:t>Humble but Strong</a:t>
                      </a:r>
                    </a:p>
                  </a:txBody>
                  <a:tcPr anchor="ctr">
                    <a:solidFill>
                      <a:schemeClr val="tx1"/>
                    </a:solidFill>
                  </a:tcPr>
                </a:tc>
                <a:tc>
                  <a:txBody>
                    <a:bodyPr/>
                    <a:lstStyle/>
                    <a:p>
                      <a:pPr>
                        <a:spcBef>
                          <a:spcPts val="400"/>
                        </a:spcBef>
                        <a:spcAft>
                          <a:spcPts val="400"/>
                        </a:spcAft>
                      </a:pPr>
                      <a:r>
                        <a:rPr lang="en-US" sz="1200" dirty="0">
                          <a:solidFill>
                            <a:schemeClr val="tx1"/>
                          </a:solidFill>
                        </a:rPr>
                        <a:t>While there is nothing wrong with a good goal celebration, a good captain knows not to get too emotional in any aspect of the game. He can have fun with his team and enjoy the victories, but he must maintain a steady, humble but strong presence that keeps the team on an even level. This can be a challenge when everyone is celebrating an overtime victory, but it is a major asset when a team is down multiple goals in a physical and chirpy game against one of its rivals. Instead of succumbing to emotion and taking a bad penalty or starting a fight, a captain knows to focus on the game and remain undistracted.</a:t>
                      </a:r>
                    </a:p>
                    <a:p>
                      <a:pPr>
                        <a:spcBef>
                          <a:spcPts val="400"/>
                        </a:spcBef>
                        <a:spcAft>
                          <a:spcPts val="400"/>
                        </a:spcAft>
                      </a:pPr>
                      <a:r>
                        <a:rPr lang="en-US" sz="1200" dirty="0">
                          <a:solidFill>
                            <a:schemeClr val="tx1"/>
                          </a:solidFill>
                        </a:rPr>
                        <a:t>When the captain can show this kind of resolve, the team is likely to follow suit. Negative emotions should be channeled into a burst of energy to get the team working together again. A captain will not let a bad situation get the best of him, and his teammates will respect him for keeping his head in the game in the face of adversity.</a:t>
                      </a:r>
                      <a:endParaRPr lang="en-CA" sz="1200" dirty="0">
                        <a:solidFill>
                          <a:schemeClr val="tx1"/>
                        </a:solidFill>
                      </a:endParaRPr>
                    </a:p>
                  </a:txBody>
                  <a:tcPr/>
                </a:tc>
                <a:extLst>
                  <a:ext uri="{0D108BD9-81ED-4DB2-BD59-A6C34878D82A}">
                    <a16:rowId xmlns:a16="http://schemas.microsoft.com/office/drawing/2014/main" val="598106406"/>
                  </a:ext>
                </a:extLst>
              </a:tr>
              <a:tr h="1025882">
                <a:tc>
                  <a:txBody>
                    <a:bodyPr/>
                    <a:lstStyle/>
                    <a:p>
                      <a:pPr marL="0" algn="l" defTabSz="914400" rtl="0" eaLnBrk="1" latinLnBrk="0" hangingPunct="1"/>
                      <a:r>
                        <a:rPr lang="en-CA" sz="1200" b="1" i="1" kern="1200" dirty="0">
                          <a:solidFill>
                            <a:schemeClr val="bg1"/>
                          </a:solidFill>
                          <a:latin typeface="+mn-lt"/>
                          <a:ea typeface="+mn-ea"/>
                          <a:cs typeface="+mn-cs"/>
                        </a:rPr>
                        <a:t>Learns from Mistakes</a:t>
                      </a:r>
                    </a:p>
                  </a:txBody>
                  <a:tcPr anchor="ctr">
                    <a:solidFill>
                      <a:schemeClr val="tx1"/>
                    </a:solidFill>
                  </a:tcPr>
                </a:tc>
                <a:tc>
                  <a:txBody>
                    <a:bodyPr/>
                    <a:lstStyle/>
                    <a:p>
                      <a:pPr>
                        <a:spcBef>
                          <a:spcPts val="400"/>
                        </a:spcBef>
                        <a:spcAft>
                          <a:spcPts val="400"/>
                        </a:spcAft>
                      </a:pPr>
                      <a:r>
                        <a:rPr lang="en-US" sz="1200" dirty="0">
                          <a:solidFill>
                            <a:schemeClr val="tx1"/>
                          </a:solidFill>
                        </a:rPr>
                        <a:t>Many players continue to try to the same technique over and over even when it isn’t working. They may become frustrated and unable to understand why they can’t get their plan to work. The right team captain knows that mistakes will be made and that he must adjust in order to overcome them. This ability to learn from mistakes is one of the strongest traits that a captain can show his team, and he must impart his knowledge to his teammates at every opportunity.</a:t>
                      </a:r>
                    </a:p>
                    <a:p>
                      <a:pPr>
                        <a:spcBef>
                          <a:spcPts val="400"/>
                        </a:spcBef>
                        <a:spcAft>
                          <a:spcPts val="400"/>
                        </a:spcAft>
                      </a:pPr>
                      <a:r>
                        <a:rPr lang="en-US" sz="1200" dirty="0">
                          <a:solidFill>
                            <a:schemeClr val="tx1"/>
                          </a:solidFill>
                        </a:rPr>
                        <a:t>Whether it’s something as small as poor footing leading to an inconsequential turnover or a sloppy pass that leads to the game-ending goal for the other team, a good team captain is always analyzing his and others’ mistakes. This allows him to evaluate the cause of the problem and come up with a fix for it the next time it happens. It isn’t so much dwelling on mistakes as it is learning from them, and that is extremely important for any athlete. Even if his play caused a team to lose the championship game, he sees it as a learning experience that he can take into the next season.</a:t>
                      </a:r>
                      <a:endParaRPr lang="en-CA" sz="1200" dirty="0">
                        <a:solidFill>
                          <a:schemeClr val="tx1"/>
                        </a:solidFill>
                      </a:endParaRPr>
                    </a:p>
                  </a:txBody>
                  <a:tcPr/>
                </a:tc>
                <a:extLst>
                  <a:ext uri="{0D108BD9-81ED-4DB2-BD59-A6C34878D82A}">
                    <a16:rowId xmlns:a16="http://schemas.microsoft.com/office/drawing/2014/main" val="701346561"/>
                  </a:ext>
                </a:extLst>
              </a:tr>
            </a:tbl>
          </a:graphicData>
        </a:graphic>
      </p:graphicFrame>
      <p:pic>
        <p:nvPicPr>
          <p:cNvPr id="8" name="Picture 7" descr="A picture containing clipart, graphics, drawing, art&#10;&#10;Description automatically generated">
            <a:extLst>
              <a:ext uri="{FF2B5EF4-FFF2-40B4-BE49-F238E27FC236}">
                <a16:creationId xmlns:a16="http://schemas.microsoft.com/office/drawing/2014/main" id="{0313148A-24BE-4A3A-BA76-DC14703E9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706920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Team Rules</a:t>
            </a:r>
            <a:endParaRPr lang="en-CA" sz="3600" dirty="0">
              <a:solidFill>
                <a:schemeClr val="bg1"/>
              </a:solidFill>
            </a:endParaRPr>
          </a:p>
        </p:txBody>
      </p:sp>
      <p:graphicFrame>
        <p:nvGraphicFramePr>
          <p:cNvPr id="3" name="Table 2">
            <a:extLst>
              <a:ext uri="{FF2B5EF4-FFF2-40B4-BE49-F238E27FC236}">
                <a16:creationId xmlns:a16="http://schemas.microsoft.com/office/drawing/2014/main" id="{90AA326A-9415-4C6B-9A1E-D23823CF667D}"/>
              </a:ext>
            </a:extLst>
          </p:cNvPr>
          <p:cNvGraphicFramePr>
            <a:graphicFrameLocks noGrp="1"/>
          </p:cNvGraphicFramePr>
          <p:nvPr>
            <p:extLst>
              <p:ext uri="{D42A27DB-BD31-4B8C-83A1-F6EECF244321}">
                <p14:modId xmlns:p14="http://schemas.microsoft.com/office/powerpoint/2010/main" val="199299418"/>
              </p:ext>
            </p:extLst>
          </p:nvPr>
        </p:nvGraphicFramePr>
        <p:xfrm>
          <a:off x="226423" y="2016299"/>
          <a:ext cx="11782696" cy="4683760"/>
        </p:xfrm>
        <a:graphic>
          <a:graphicData uri="http://schemas.openxmlformats.org/drawingml/2006/table">
            <a:tbl>
              <a:tblPr firstRow="1" bandRow="1">
                <a:tableStyleId>{073A0DAA-6AF3-43AB-8588-CEC1D06C72B9}</a:tableStyleId>
              </a:tblPr>
              <a:tblGrid>
                <a:gridCol w="4170878">
                  <a:extLst>
                    <a:ext uri="{9D8B030D-6E8A-4147-A177-3AD203B41FA5}">
                      <a16:colId xmlns:a16="http://schemas.microsoft.com/office/drawing/2014/main" val="3366856838"/>
                    </a:ext>
                  </a:extLst>
                </a:gridCol>
                <a:gridCol w="4170878">
                  <a:extLst>
                    <a:ext uri="{9D8B030D-6E8A-4147-A177-3AD203B41FA5}">
                      <a16:colId xmlns:a16="http://schemas.microsoft.com/office/drawing/2014/main" val="2713518399"/>
                    </a:ext>
                  </a:extLst>
                </a:gridCol>
                <a:gridCol w="3440940">
                  <a:extLst>
                    <a:ext uri="{9D8B030D-6E8A-4147-A177-3AD203B41FA5}">
                      <a16:colId xmlns:a16="http://schemas.microsoft.com/office/drawing/2014/main" val="3040463365"/>
                    </a:ext>
                  </a:extLst>
                </a:gridCol>
              </a:tblGrid>
              <a:tr h="370840">
                <a:tc>
                  <a:txBody>
                    <a:bodyPr/>
                    <a:lstStyle/>
                    <a:p>
                      <a:pPr algn="ctr"/>
                      <a:r>
                        <a:rPr lang="en-US" dirty="0"/>
                        <a:t>Practice</a:t>
                      </a:r>
                      <a:endParaRPr lang="en-CA" dirty="0"/>
                    </a:p>
                  </a:txBody>
                  <a:tcPr anchor="ctr"/>
                </a:tc>
                <a:tc>
                  <a:txBody>
                    <a:bodyPr/>
                    <a:lstStyle/>
                    <a:p>
                      <a:pPr algn="ctr"/>
                      <a:r>
                        <a:rPr lang="en-CA" dirty="0"/>
                        <a:t>Games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Rule Enforcement </a:t>
                      </a:r>
                    </a:p>
                  </a:txBody>
                  <a:tcPr anchor="ctr">
                    <a:solidFill>
                      <a:schemeClr val="tx1">
                        <a:lumMod val="50000"/>
                        <a:lumOff val="50000"/>
                      </a:schemeClr>
                    </a:solidFill>
                  </a:tcPr>
                </a:tc>
                <a:extLst>
                  <a:ext uri="{0D108BD9-81ED-4DB2-BD59-A6C34878D82A}">
                    <a16:rowId xmlns:a16="http://schemas.microsoft.com/office/drawing/2014/main" val="24591272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300" dirty="0">
                          <a:solidFill>
                            <a:schemeClr val="tx1"/>
                          </a:solidFill>
                        </a:rPr>
                        <a:t>Practices are mandatory, not optional</a:t>
                      </a:r>
                    </a:p>
                  </a:txBody>
                  <a:tcPr anchor="ctr">
                    <a:solidFill>
                      <a:schemeClr val="bg1">
                        <a:lumMod val="95000"/>
                      </a:schemeClr>
                    </a:solidFill>
                  </a:tcPr>
                </a:tc>
                <a:tc>
                  <a:txBody>
                    <a:bodyPr/>
                    <a:lstStyle/>
                    <a:p>
                      <a:pPr marL="0" lvl="0" indent="0" algn="l">
                        <a:buFont typeface="+mj-lt"/>
                        <a:buNone/>
                      </a:pPr>
                      <a:r>
                        <a:rPr lang="en-CA" sz="1300" dirty="0">
                          <a:solidFill>
                            <a:schemeClr val="tx1"/>
                          </a:solidFill>
                        </a:rPr>
                        <a:t>Dress Code: Pro Casual, Storm Toques, No Hats </a:t>
                      </a:r>
                    </a:p>
                  </a:txBody>
                  <a:tcPr anchor="ctr">
                    <a:solidFill>
                      <a:schemeClr val="bg1">
                        <a:lumMod val="95000"/>
                      </a:schemeClr>
                    </a:solidFill>
                  </a:tcPr>
                </a:tc>
                <a:tc rowSpan="11">
                  <a:txBody>
                    <a:bodyPr/>
                    <a:lstStyle/>
                    <a:p>
                      <a:pPr lvl="0">
                        <a:spcBef>
                          <a:spcPts val="600"/>
                        </a:spcBef>
                        <a:spcAft>
                          <a:spcPts val="600"/>
                        </a:spcAft>
                      </a:pPr>
                      <a:r>
                        <a:rPr lang="en-US" sz="1600" dirty="0">
                          <a:solidFill>
                            <a:schemeClr val="tx1"/>
                          </a:solidFill>
                        </a:rPr>
                        <a:t>Players will take personal responsibility for their own conduct. They choose how they behave and understand that their coaches are not responsible for how they act.  If they choose to ignore our team rules the following will apply:</a:t>
                      </a:r>
                      <a:endParaRPr lang="en-US" sz="1800" dirty="0">
                        <a:solidFill>
                          <a:schemeClr val="tx1"/>
                        </a:solidFill>
                      </a:endParaRPr>
                    </a:p>
                    <a:p>
                      <a:pPr lvl="0"/>
                      <a:endParaRPr lang="en-US" sz="1400" dirty="0">
                        <a:solidFill>
                          <a:schemeClr val="tx1"/>
                        </a:solidFill>
                      </a:endParaRPr>
                    </a:p>
                    <a:p>
                      <a:pPr lvl="0"/>
                      <a:r>
                        <a:rPr lang="en-US" sz="1600" dirty="0">
                          <a:solidFill>
                            <a:schemeClr val="tx1"/>
                          </a:solidFill>
                        </a:rPr>
                        <a:t>1st Offence - A verbal warning</a:t>
                      </a:r>
                    </a:p>
                    <a:p>
                      <a:pPr lvl="0"/>
                      <a:endParaRPr lang="en-US" sz="1600" dirty="0">
                        <a:solidFill>
                          <a:schemeClr val="tx1"/>
                        </a:solidFill>
                      </a:endParaRPr>
                    </a:p>
                    <a:p>
                      <a:pPr lvl="0"/>
                      <a:r>
                        <a:rPr lang="en-US" sz="1600" dirty="0">
                          <a:solidFill>
                            <a:schemeClr val="tx1"/>
                          </a:solidFill>
                        </a:rPr>
                        <a:t>2nd Offence - Sit one shift</a:t>
                      </a:r>
                    </a:p>
                    <a:p>
                      <a:pPr lvl="0"/>
                      <a:endParaRPr lang="en-US" sz="1600" dirty="0">
                        <a:solidFill>
                          <a:schemeClr val="tx1"/>
                        </a:solidFill>
                      </a:endParaRPr>
                    </a:p>
                    <a:p>
                      <a:pPr lvl="0"/>
                      <a:r>
                        <a:rPr lang="en-US" sz="1600" dirty="0">
                          <a:solidFill>
                            <a:schemeClr val="tx1"/>
                          </a:solidFill>
                        </a:rPr>
                        <a:t>3rd Offence - Sit one period</a:t>
                      </a:r>
                    </a:p>
                    <a:p>
                      <a:pPr lvl="0"/>
                      <a:endParaRPr lang="en-US" sz="1600" dirty="0">
                        <a:solidFill>
                          <a:schemeClr val="tx1"/>
                        </a:solidFill>
                      </a:endParaRPr>
                    </a:p>
                    <a:p>
                      <a:pPr lvl="0"/>
                      <a:r>
                        <a:rPr lang="en-US" sz="1600" dirty="0">
                          <a:solidFill>
                            <a:schemeClr val="tx1"/>
                          </a:solidFill>
                        </a:rPr>
                        <a:t>4th Offence - Sit one game + Coach/Parent Meeting</a:t>
                      </a:r>
                    </a:p>
                  </a:txBody>
                  <a:tcPr>
                    <a:solidFill>
                      <a:schemeClr val="bg1">
                        <a:lumMod val="95000"/>
                      </a:schemeClr>
                    </a:solidFill>
                  </a:tcPr>
                </a:tc>
                <a:extLst>
                  <a:ext uri="{0D108BD9-81ED-4DB2-BD59-A6C34878D82A}">
                    <a16:rowId xmlns:a16="http://schemas.microsoft.com/office/drawing/2014/main" val="289398316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300" dirty="0">
                          <a:solidFill>
                            <a:schemeClr val="tx1"/>
                          </a:solidFill>
                        </a:rPr>
                        <a:t>No shooting pucks at a goalie’s back or head (and be aware of other players and coaches).</a:t>
                      </a:r>
                    </a:p>
                  </a:txBody>
                  <a:tcPr anchor="ctr">
                    <a:solidFill>
                      <a:schemeClr val="bg1">
                        <a:lumMod val="95000"/>
                      </a:schemeClr>
                    </a:solidFill>
                  </a:tcPr>
                </a:tc>
                <a:tc>
                  <a:txBody>
                    <a:bodyPr/>
                    <a:lstStyle/>
                    <a:p>
                      <a:pPr marL="0" lvl="0" indent="0" algn="l">
                        <a:buFont typeface="+mj-lt"/>
                        <a:buNone/>
                      </a:pPr>
                      <a:r>
                        <a:rPr lang="en-CA" sz="1300" dirty="0">
                          <a:solidFill>
                            <a:schemeClr val="tx1"/>
                          </a:solidFill>
                        </a:rPr>
                        <a:t>On Time: Pre-game warm-up starts 45 minutes before game time, coach time 10 minutes before puck drop</a:t>
                      </a:r>
                    </a:p>
                  </a:txBody>
                  <a:tcPr anchor="ct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4238235770"/>
                  </a:ext>
                </a:extLst>
              </a:tr>
              <a:tr h="370840">
                <a:tc>
                  <a:txBody>
                    <a:bodyPr/>
                    <a:lstStyle/>
                    <a:p>
                      <a:pPr marL="0" lvl="0" indent="0" algn="l">
                        <a:buFont typeface="+mj-lt"/>
                        <a:buNone/>
                      </a:pPr>
                      <a:r>
                        <a:rPr lang="en-US" sz="1300" dirty="0">
                          <a:solidFill>
                            <a:schemeClr val="tx1"/>
                          </a:solidFill>
                        </a:rPr>
                        <a:t>Dressed and ready to be on the ice once at start of our ice time</a:t>
                      </a:r>
                    </a:p>
                  </a:txBody>
                  <a:tcPr anchor="ctr">
                    <a:solidFill>
                      <a:schemeClr val="bg1">
                        <a:lumMod val="95000"/>
                      </a:schemeClr>
                    </a:solidFill>
                  </a:tcPr>
                </a:tc>
                <a:tc>
                  <a:txBody>
                    <a:bodyPr/>
                    <a:lstStyle/>
                    <a:p>
                      <a:pPr marL="0" lvl="0" indent="0" algn="l">
                        <a:buFont typeface="+mj-lt"/>
                        <a:buNone/>
                      </a:pPr>
                      <a:r>
                        <a:rPr lang="en-CA" sz="1300" dirty="0">
                          <a:solidFill>
                            <a:schemeClr val="tx1"/>
                          </a:solidFill>
                        </a:rPr>
                        <a:t>Your equipment is your responsibility, this includes your pre-game warm-up gear and all hockey equipment</a:t>
                      </a:r>
                    </a:p>
                  </a:txBody>
                  <a:tcPr anchor="ct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1701535936"/>
                  </a:ext>
                </a:extLst>
              </a:tr>
              <a:tr h="370840">
                <a:tc>
                  <a:txBody>
                    <a:bodyPr/>
                    <a:lstStyle/>
                    <a:p>
                      <a:pPr marL="0" lvl="0" indent="0" algn="l">
                        <a:buFont typeface="+mj-lt"/>
                        <a:buNone/>
                      </a:pPr>
                      <a:r>
                        <a:rPr lang="en-US" sz="1300" dirty="0">
                          <a:solidFill>
                            <a:schemeClr val="tx1"/>
                          </a:solidFill>
                        </a:rPr>
                        <a:t>All players will wear white socks with their practice jerseys</a:t>
                      </a:r>
                      <a:endParaRPr lang="en-CA" sz="1300" dirty="0">
                        <a:solidFill>
                          <a:schemeClr val="tx1"/>
                        </a:solidFill>
                      </a:endParaRPr>
                    </a:p>
                  </a:txBody>
                  <a:tcPr anchor="ctr">
                    <a:solidFill>
                      <a:schemeClr val="bg1">
                        <a:lumMod val="95000"/>
                      </a:schemeClr>
                    </a:solidFill>
                  </a:tcPr>
                </a:tc>
                <a:tc>
                  <a:txBody>
                    <a:bodyPr/>
                    <a:lstStyle/>
                    <a:p>
                      <a:pPr marL="0" lvl="0" indent="0" algn="l">
                        <a:buFont typeface="+mj-lt"/>
                        <a:buNone/>
                      </a:pPr>
                      <a:endParaRPr lang="en-CA" sz="1300" dirty="0">
                        <a:solidFill>
                          <a:schemeClr val="tx1"/>
                        </a:solidFill>
                      </a:endParaRPr>
                    </a:p>
                  </a:txBody>
                  <a:tcPr anchor="ct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2025859684"/>
                  </a:ext>
                </a:extLst>
              </a:tr>
              <a:tr h="370840">
                <a:tc gridSpan="2">
                  <a:txBody>
                    <a:bodyPr/>
                    <a:lstStyle/>
                    <a:p>
                      <a:pPr marL="0" lvl="0" indent="0" algn="ctr">
                        <a:buFont typeface="+mj-lt"/>
                        <a:buNone/>
                      </a:pPr>
                      <a:r>
                        <a:rPr lang="en-CA" sz="1800" b="1" kern="1200" dirty="0">
                          <a:solidFill>
                            <a:schemeClr val="bg1"/>
                          </a:solidFill>
                          <a:latin typeface="+mn-lt"/>
                          <a:ea typeface="+mn-ea"/>
                          <a:cs typeface="+mn-cs"/>
                        </a:rPr>
                        <a:t>General</a:t>
                      </a:r>
                    </a:p>
                  </a:txBody>
                  <a:tcPr anchor="ctr">
                    <a:solidFill>
                      <a:schemeClr val="tx1"/>
                    </a:solidFill>
                  </a:tcPr>
                </a:tc>
                <a:tc hMerge="1">
                  <a:txBody>
                    <a:bodyPr/>
                    <a:lstStyle/>
                    <a:p>
                      <a:pPr marL="342900" lvl="0" indent="-342900">
                        <a:buFont typeface="+mj-lt"/>
                        <a:buAutoNum type="arabicPeriod"/>
                      </a:pPr>
                      <a:endParaRPr lang="en-CA" sz="800" dirty="0"/>
                    </a:p>
                  </a:txBody>
                  <a:tcP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9102908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solidFill>
                            <a:schemeClr val="tx1"/>
                          </a:solidFill>
                        </a:rPr>
                        <a:t>Respect your teammates, coaches, officials, opponents and parents.</a:t>
                      </a:r>
                    </a:p>
                  </a:txBody>
                  <a:tcPr anchor="ctr">
                    <a:solidFill>
                      <a:schemeClr val="bg1">
                        <a:lumMod val="95000"/>
                      </a:schemeClr>
                    </a:solidFill>
                  </a:tcPr>
                </a:tc>
                <a:tc hMerge="1">
                  <a:txBody>
                    <a:bodyPr/>
                    <a:lstStyle/>
                    <a:p>
                      <a:pPr marL="342900" lvl="0" indent="-342900">
                        <a:buFont typeface="+mj-lt"/>
                        <a:buAutoNum type="arabicPeriod"/>
                      </a:pPr>
                      <a:endParaRPr lang="en-CA" sz="800" dirty="0"/>
                    </a:p>
                  </a:txBody>
                  <a:tcP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961745715"/>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solidFill>
                            <a:schemeClr val="tx1"/>
                          </a:solidFill>
                        </a:rPr>
                        <a:t>No swearing or offensive language.</a:t>
                      </a:r>
                    </a:p>
                  </a:txBody>
                  <a:tcPr anchor="ctr">
                    <a:solidFill>
                      <a:schemeClr val="bg1">
                        <a:lumMod val="95000"/>
                      </a:schemeClr>
                    </a:solidFill>
                  </a:tcPr>
                </a:tc>
                <a:tc hMerge="1">
                  <a:txBody>
                    <a:bodyPr/>
                    <a:lstStyle/>
                    <a:p>
                      <a:pPr marL="342900" lvl="0" indent="-342900">
                        <a:buFont typeface="+mj-lt"/>
                        <a:buAutoNum type="arabicPeriod"/>
                      </a:pPr>
                      <a:endParaRPr lang="en-CA" sz="800" dirty="0"/>
                    </a:p>
                  </a:txBody>
                  <a:tcP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453911560"/>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solidFill>
                            <a:schemeClr val="tx1"/>
                          </a:solidFill>
                        </a:rPr>
                        <a:t>Locker room is for players and staff only.</a:t>
                      </a:r>
                    </a:p>
                  </a:txBody>
                  <a:tcPr anchor="ctr">
                    <a:solidFill>
                      <a:schemeClr val="bg1">
                        <a:lumMod val="95000"/>
                      </a:schemeClr>
                    </a:solidFill>
                  </a:tcPr>
                </a:tc>
                <a:tc hMerge="1">
                  <a:txBody>
                    <a:bodyPr/>
                    <a:lstStyle/>
                    <a:p>
                      <a:pPr marL="0" lvl="0" indent="0">
                        <a:buFont typeface="+mj-lt"/>
                        <a:buNone/>
                      </a:pPr>
                      <a:endParaRPr lang="en-CA" sz="800" dirty="0"/>
                    </a:p>
                  </a:txBody>
                  <a:tcP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3838067688"/>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solidFill>
                            <a:schemeClr val="tx1"/>
                          </a:solidFill>
                        </a:rPr>
                        <a:t>Listen to my coaches and do my best at all practices and games.</a:t>
                      </a:r>
                    </a:p>
                  </a:txBody>
                  <a:tcPr anchor="ctr">
                    <a:solidFill>
                      <a:schemeClr val="bg1">
                        <a:lumMod val="95000"/>
                      </a:schemeClr>
                    </a:solidFill>
                  </a:tcPr>
                </a:tc>
                <a:tc hMerge="1">
                  <a:txBody>
                    <a:bodyPr/>
                    <a:lstStyle/>
                    <a:p>
                      <a:pPr marL="342900" lvl="0" indent="-342900">
                        <a:buFont typeface="+mj-lt"/>
                        <a:buAutoNum type="arabicPeriod"/>
                      </a:pPr>
                      <a:endParaRPr lang="en-CA" sz="800" dirty="0"/>
                    </a:p>
                  </a:txBody>
                  <a:tcP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26533513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solidFill>
                            <a:schemeClr val="tx1"/>
                          </a:solidFill>
                        </a:rPr>
                        <a:t>Absolutely no bullying, fighting or name calling…we are a team!</a:t>
                      </a:r>
                    </a:p>
                  </a:txBody>
                  <a:tcPr anchor="ctr">
                    <a:solidFill>
                      <a:schemeClr val="bg1">
                        <a:lumMod val="95000"/>
                      </a:schemeClr>
                    </a:solidFill>
                  </a:tcPr>
                </a:tc>
                <a:tc hMerge="1">
                  <a:txBody>
                    <a:bodyPr/>
                    <a:lstStyle/>
                    <a:p>
                      <a:pPr marL="342900" lvl="0" indent="-342900">
                        <a:buFont typeface="+mj-lt"/>
                        <a:buAutoNum type="arabicPeriod"/>
                      </a:pPr>
                      <a:endParaRPr lang="en-CA" sz="800" dirty="0"/>
                    </a:p>
                  </a:txBody>
                  <a:tcP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2263434176"/>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solidFill>
                            <a:schemeClr val="tx1"/>
                          </a:solidFill>
                        </a:rPr>
                        <a:t>Leave areas cleaner than you arrived- dressing room and other areas where we host team events.</a:t>
                      </a:r>
                    </a:p>
                  </a:txBody>
                  <a:tcPr anchor="ctr">
                    <a:solidFill>
                      <a:schemeClr val="bg1">
                        <a:lumMod val="95000"/>
                      </a:schemeClr>
                    </a:solidFill>
                  </a:tcPr>
                </a:tc>
                <a:tc hMerge="1">
                  <a:txBody>
                    <a:bodyPr/>
                    <a:lstStyle/>
                    <a:p>
                      <a:pPr marL="342900" lvl="0" indent="-342900">
                        <a:buFont typeface="+mj-lt"/>
                        <a:buAutoNum type="arabicPeriod"/>
                      </a:pPr>
                      <a:endParaRPr lang="en-CA" sz="800" dirty="0"/>
                    </a:p>
                  </a:txBody>
                  <a:tcPr>
                    <a:solidFill>
                      <a:schemeClr val="bg1">
                        <a:lumMod val="95000"/>
                      </a:schemeClr>
                    </a:solidFill>
                  </a:tcPr>
                </a:tc>
                <a:tc vMerge="1">
                  <a:txBody>
                    <a:bodyPr/>
                    <a:lstStyle/>
                    <a:p>
                      <a:pPr lvl="0"/>
                      <a:endParaRPr lang="en-CA" sz="1600" dirty="0"/>
                    </a:p>
                  </a:txBody>
                  <a:tcPr>
                    <a:solidFill>
                      <a:schemeClr val="bg1">
                        <a:lumMod val="95000"/>
                      </a:schemeClr>
                    </a:solidFill>
                  </a:tcPr>
                </a:tc>
                <a:extLst>
                  <a:ext uri="{0D108BD9-81ED-4DB2-BD59-A6C34878D82A}">
                    <a16:rowId xmlns:a16="http://schemas.microsoft.com/office/drawing/2014/main" val="563866107"/>
                  </a:ext>
                </a:extLst>
              </a:tr>
            </a:tbl>
          </a:graphicData>
        </a:graphic>
      </p:graphicFrame>
      <p:sp>
        <p:nvSpPr>
          <p:cNvPr id="11" name="TextBox 10">
            <a:extLst>
              <a:ext uri="{FF2B5EF4-FFF2-40B4-BE49-F238E27FC236}">
                <a16:creationId xmlns:a16="http://schemas.microsoft.com/office/drawing/2014/main" id="{B5FA2CBB-39A9-402A-91CC-A4C88EF9B0AD}"/>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8" name="Picture 7" descr="A picture containing clipart, graphics, drawing, art&#10;&#10;Description automatically generated">
            <a:extLst>
              <a:ext uri="{FF2B5EF4-FFF2-40B4-BE49-F238E27FC236}">
                <a16:creationId xmlns:a16="http://schemas.microsoft.com/office/drawing/2014/main" id="{89A1891D-B98A-48B3-831B-CF1068D11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72709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clipart, graphics, drawing, art&#10;&#10;Description automatically generated">
            <a:extLst>
              <a:ext uri="{FF2B5EF4-FFF2-40B4-BE49-F238E27FC236}">
                <a16:creationId xmlns:a16="http://schemas.microsoft.com/office/drawing/2014/main" id="{BAA8A566-5C0B-445A-8134-D0271E3D1B59}"/>
              </a:ext>
            </a:extLst>
          </p:cNvPr>
          <p:cNvPicPr>
            <a:picLocks noChangeAspect="1"/>
          </p:cNvPicPr>
          <p:nvPr/>
        </p:nvPicPr>
        <p:blipFill rotWithShape="1">
          <a:blip r:embed="rId3">
            <a:extLst>
              <a:ext uri="{28A0092B-C50C-407E-A947-70E740481C1C}">
                <a14:useLocalDpi xmlns:a14="http://schemas.microsoft.com/office/drawing/2010/main" val="0"/>
              </a:ext>
            </a:extLst>
          </a:blip>
          <a:srcRect t="2552" r="1" b="1"/>
          <a:stretch/>
        </p:blipFill>
        <p:spPr>
          <a:xfrm>
            <a:off x="3522468" y="10"/>
            <a:ext cx="8669532" cy="6857990"/>
          </a:xfrm>
          <a:prstGeom prst="rect">
            <a:avLst/>
          </a:prstGeom>
        </p:spPr>
      </p:pic>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6F059371-34FD-4306-B3FF-D5226B3BB24F}"/>
              </a:ext>
            </a:extLst>
          </p:cNvPr>
          <p:cNvSpPr txBox="1"/>
          <p:nvPr/>
        </p:nvSpPr>
        <p:spPr>
          <a:xfrm>
            <a:off x="371094" y="1161288"/>
            <a:ext cx="3438144" cy="1124712"/>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2800">
                <a:solidFill>
                  <a:schemeClr val="bg1"/>
                </a:solidFill>
                <a:latin typeface="+mj-lt"/>
                <a:ea typeface="+mj-ea"/>
                <a:cs typeface="+mj-cs"/>
              </a:rPr>
              <a:t>Raiders U15 BC2</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D3F6AC7-2332-4FE6-9A20-9CD8E9833FC5}"/>
              </a:ext>
            </a:extLst>
          </p:cNvPr>
          <p:cNvSpPr txBox="1"/>
          <p:nvPr/>
        </p:nvSpPr>
        <p:spPr>
          <a:xfrm>
            <a:off x="371094" y="2718054"/>
            <a:ext cx="3438906" cy="3207258"/>
          </a:xfrm>
          <a:prstGeom prst="rect">
            <a:avLst/>
          </a:prstGeom>
        </p:spPr>
        <p:txBody>
          <a:bodyPr vert="horz" lIns="91440" tIns="45720" rIns="91440" bIns="45720" rtlCol="0" anchor="t">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solidFill>
                  <a:schemeClr val="bg1"/>
                </a:solidFill>
                <a:effectLst/>
                <a:uLnTx/>
                <a:uFillTx/>
              </a:rPr>
              <a:t>2023-2024</a:t>
            </a:r>
          </a:p>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sz="1700" b="0" i="0" u="none" strike="noStrike" cap="none" spc="0" normalizeH="0" baseline="0" noProof="0" dirty="0">
                <a:ln>
                  <a:noFill/>
                </a:ln>
                <a:solidFill>
                  <a:schemeClr val="bg1"/>
                </a:solidFill>
                <a:effectLst/>
                <a:uLnTx/>
                <a:uFillTx/>
              </a:rPr>
              <a:t>Team Principles &amp; Systems</a:t>
            </a:r>
          </a:p>
        </p:txBody>
      </p:sp>
    </p:spTree>
    <p:extLst>
      <p:ext uri="{BB962C8B-B14F-4D97-AF65-F5344CB8AC3E}">
        <p14:creationId xmlns:p14="http://schemas.microsoft.com/office/powerpoint/2010/main" val="3599928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030108-25EE-4270-AD17-DFB6F00EDF60}"/>
              </a:ext>
            </a:extLst>
          </p:cNvPr>
          <p:cNvSpPr/>
          <p:nvPr/>
        </p:nvSpPr>
        <p:spPr>
          <a:xfrm>
            <a:off x="415981" y="2227433"/>
            <a:ext cx="11288339" cy="4146904"/>
          </a:xfrm>
          <a:prstGeom prst="rect">
            <a:avLst/>
          </a:prstGeom>
          <a:solidFill>
            <a:schemeClr val="bg1">
              <a:lumMod val="95000"/>
            </a:schemeClr>
          </a:solidFill>
          <a:ln w="82550" cmpd="thickThin">
            <a:solidFill>
              <a:srgbClr val="7030A0"/>
            </a:solidFill>
          </a:ln>
          <a:effectLst/>
        </p:spPr>
        <p:txBody>
          <a:bodyPr wrap="square">
            <a:spAutoFit/>
          </a:bodyPr>
          <a:lstStyle/>
          <a:p>
            <a:pPr marL="342900" marR="0" lvl="0" indent="-342900">
              <a:lnSpc>
                <a:spcPct val="106000"/>
              </a:lnSpc>
              <a:spcBef>
                <a:spcPts val="0"/>
              </a:spcBef>
              <a:spcAft>
                <a:spcPts val="0"/>
              </a:spcAft>
              <a:buFont typeface="Arial" panose="020B0604020202020204" pitchFamily="34" charset="0"/>
              <a:buChar char="•"/>
            </a:pPr>
            <a:endParaRPr lang="en-CA" sz="900" b="1"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We own the puck! </a:t>
            </a:r>
            <a:r>
              <a:rPr lang="en-CA" sz="1600" i="1" dirty="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When we have it, we protect it, and when we don’t, we go get it. Possession is King.</a:t>
            </a:r>
          </a:p>
          <a:p>
            <a:pPr marL="342900" marR="0" lvl="0" indent="-342900">
              <a:lnSpc>
                <a:spcPct val="106000"/>
              </a:lnSpc>
              <a:spcBef>
                <a:spcPts val="0"/>
              </a:spcBef>
              <a:spcAft>
                <a:spcPts val="0"/>
              </a:spcAft>
              <a:buFont typeface="Arial" panose="020B0604020202020204" pitchFamily="34" charset="0"/>
              <a:buChar char="•"/>
            </a:pPr>
            <a:endParaRPr lang="en-CA" sz="1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Pressure, Pressure, Pressure! </a:t>
            </a:r>
            <a:r>
              <a:rPr lang="en-CA" sz="1600" i="1" dirty="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We don’t stop skating, keep our legs moving, and we put continuous pressure on our opponents.</a:t>
            </a:r>
          </a:p>
          <a:p>
            <a:pPr marL="342900" marR="0" lvl="0" indent="-342900">
              <a:lnSpc>
                <a:spcPct val="106000"/>
              </a:lnSpc>
              <a:spcBef>
                <a:spcPts val="0"/>
              </a:spcBef>
              <a:spcAft>
                <a:spcPts val="0"/>
              </a:spcAft>
              <a:buFont typeface="Arial" panose="020B0604020202020204" pitchFamily="34" charset="0"/>
              <a:buChar char="•"/>
            </a:pPr>
            <a:endParaRPr lang="en-CA" sz="1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Finish our Checks –</a:t>
            </a:r>
            <a:r>
              <a:rPr lang="en-CA" sz="1600" i="1" dirty="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Hit what we should and not what we can. Separate man from puck and make it uncomfortable.</a:t>
            </a:r>
          </a:p>
          <a:p>
            <a:pPr marL="342900" marR="0" lvl="0" indent="-342900">
              <a:lnSpc>
                <a:spcPct val="106000"/>
              </a:lnSpc>
              <a:spcBef>
                <a:spcPts val="0"/>
              </a:spcBef>
              <a:spcAft>
                <a:spcPts val="0"/>
              </a:spcAft>
              <a:buFont typeface="Arial" panose="020B0604020202020204" pitchFamily="34" charset="0"/>
              <a:buChar char="•"/>
            </a:pPr>
            <a:endParaRPr lang="en-CA" sz="1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Short shifts, Smart Changes</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Shifts are 30-45 Sec. We make smart and timely changes, don’t leave our teammates in a bad spot.</a:t>
            </a:r>
          </a:p>
          <a:p>
            <a:pPr marL="342900" marR="0" lvl="0" indent="-342900">
              <a:lnSpc>
                <a:spcPct val="106000"/>
              </a:lnSpc>
              <a:spcBef>
                <a:spcPts val="0"/>
              </a:spcBef>
              <a:spcAft>
                <a:spcPts val="0"/>
              </a:spcAft>
              <a:buFont typeface="Arial" panose="020B0604020202020204" pitchFamily="34" charset="0"/>
              <a:buChar char="•"/>
            </a:pPr>
            <a:endParaRPr lang="en-CA" sz="1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Pucks over the Blues </a:t>
            </a:r>
            <a:r>
              <a:rPr lang="en-CA" sz="1600" i="1" dirty="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We get the puck out of our zone and we get the puck deep into the other zone.</a:t>
            </a:r>
          </a:p>
          <a:p>
            <a:pPr marL="342900" marR="0" lvl="0" indent="-342900">
              <a:lnSpc>
                <a:spcPct val="106000"/>
              </a:lnSpc>
              <a:spcBef>
                <a:spcPts val="0"/>
              </a:spcBef>
              <a:spcAft>
                <a:spcPts val="0"/>
              </a:spcAft>
              <a:buFont typeface="Arial" panose="020B0604020202020204" pitchFamily="34" charset="0"/>
              <a:buChar char="•"/>
            </a:pPr>
            <a:endParaRPr lang="en-CA" sz="1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Protect the House! </a:t>
            </a:r>
            <a:r>
              <a:rPr lang="en-CA" sz="1600" i="1" dirty="0">
                <a:latin typeface="Calibri" panose="020F0502020204030204" pitchFamily="34" charset="0"/>
                <a:ea typeface="Calibri" panose="020F0502020204030204" pitchFamily="34" charset="0"/>
                <a:cs typeface="Times New Roman" panose="02020603050405020304" pitchFamily="18" charset="0"/>
              </a:rPr>
              <a:t>– </a:t>
            </a:r>
            <a:r>
              <a:rPr lang="en-CA" sz="1600" dirty="0">
                <a:latin typeface="Calibri" panose="020F0502020204030204" pitchFamily="34" charset="0"/>
                <a:ea typeface="Calibri" panose="020F0502020204030204" pitchFamily="34" charset="0"/>
                <a:cs typeface="Times New Roman" panose="02020603050405020304" pitchFamily="18" charset="0"/>
              </a:rPr>
              <a:t>D-side positioning, Mid Ice Strong, Big Goaltending</a:t>
            </a:r>
          </a:p>
          <a:p>
            <a:pPr marL="342900" marR="0" lvl="0" indent="-342900">
              <a:lnSpc>
                <a:spcPct val="106000"/>
              </a:lnSpc>
              <a:spcBef>
                <a:spcPts val="0"/>
              </a:spcBef>
              <a:spcAft>
                <a:spcPts val="0"/>
              </a:spcAft>
              <a:buFont typeface="Arial" panose="020B0604020202020204" pitchFamily="34" charset="0"/>
              <a:buChar char="•"/>
            </a:pPr>
            <a:endParaRPr lang="en-CA" sz="1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Communicate, Communicate, Communicate!</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We use our voices on the ice, calling for passes and making our teammates aware </a:t>
            </a:r>
          </a:p>
          <a:p>
            <a:pPr marL="342900" marR="0" lvl="0" indent="-342900">
              <a:lnSpc>
                <a:spcPct val="106000"/>
              </a:lnSpc>
              <a:spcBef>
                <a:spcPts val="0"/>
              </a:spcBef>
              <a:spcAft>
                <a:spcPts val="0"/>
              </a:spcAft>
              <a:buFont typeface="Arial" panose="020B0604020202020204" pitchFamily="34" charset="0"/>
              <a:buChar char="•"/>
            </a:pPr>
            <a:endParaRPr lang="en-CA" sz="1000" i="1" u="sng"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Backcheck All The Way</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“BC-ATW”- Backcheck through the middle all the way</a:t>
            </a:r>
          </a:p>
          <a:p>
            <a:pPr marL="342900" marR="0" lvl="0" indent="-342900">
              <a:lnSpc>
                <a:spcPct val="106000"/>
              </a:lnSpc>
              <a:spcBef>
                <a:spcPts val="0"/>
              </a:spcBef>
              <a:spcAft>
                <a:spcPts val="0"/>
              </a:spcAft>
              <a:buFont typeface="Arial" panose="020B0604020202020204" pitchFamily="34" charset="0"/>
              <a:buChar char="•"/>
            </a:pPr>
            <a:endParaRPr lang="en-CA" sz="10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6000"/>
              </a:lnSpc>
              <a:spcBef>
                <a:spcPts val="0"/>
              </a:spcBef>
              <a:spcAft>
                <a:spcPts val="0"/>
              </a:spcAft>
              <a:buFont typeface="Arial" panose="020B0604020202020204" pitchFamily="34" charset="0"/>
              <a:buChar char="•"/>
            </a:pPr>
            <a:r>
              <a:rPr lang="en-CA" sz="1600" b="1" i="1" dirty="0">
                <a:latin typeface="Calibri" panose="020F0502020204030204" pitchFamily="34" charset="0"/>
                <a:ea typeface="Calibri" panose="020F0502020204030204" pitchFamily="34" charset="0"/>
                <a:cs typeface="Times New Roman" panose="02020603050405020304" pitchFamily="18" charset="0"/>
              </a:rPr>
              <a:t>Our D are a part of our OFFENSE!!</a:t>
            </a:r>
            <a:r>
              <a:rPr lang="en-CA" sz="1600" i="1" dirty="0">
                <a:latin typeface="Calibri" panose="020F0502020204030204" pitchFamily="34" charset="0"/>
                <a:ea typeface="Calibri" panose="020F0502020204030204" pitchFamily="34" charset="0"/>
                <a:cs typeface="Times New Roman" panose="02020603050405020304" pitchFamily="18" charset="0"/>
              </a:rPr>
              <a:t> - </a:t>
            </a:r>
            <a:r>
              <a:rPr lang="en-CA" sz="1600" dirty="0">
                <a:latin typeface="Calibri" panose="020F0502020204030204" pitchFamily="34" charset="0"/>
                <a:ea typeface="Calibri" panose="020F0502020204030204" pitchFamily="34" charset="0"/>
                <a:cs typeface="Times New Roman" panose="02020603050405020304" pitchFamily="18" charset="0"/>
              </a:rPr>
              <a:t>They rush we cover, they’re open we pass to them, they’re shooting we screen.</a:t>
            </a:r>
          </a:p>
          <a:p>
            <a:pPr marL="342900" marR="0" lvl="0" indent="-342900">
              <a:lnSpc>
                <a:spcPct val="106000"/>
              </a:lnSpc>
              <a:spcBef>
                <a:spcPts val="0"/>
              </a:spcBef>
              <a:spcAft>
                <a:spcPts val="0"/>
              </a:spcAft>
              <a:buFont typeface="Arial" panose="020B0604020202020204" pitchFamily="34" charset="0"/>
              <a:buChar char="•"/>
            </a:pPr>
            <a:endParaRPr lang="en-CA"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On-Ice Identity</a:t>
            </a:r>
            <a:endParaRPr lang="en-CA" sz="3600" dirty="0">
              <a:solidFill>
                <a:schemeClr val="bg1"/>
              </a:solidFill>
            </a:endParaRPr>
          </a:p>
        </p:txBody>
      </p:sp>
      <p:sp>
        <p:nvSpPr>
          <p:cNvPr id="12" name="TextBox 11">
            <a:extLst>
              <a:ext uri="{FF2B5EF4-FFF2-40B4-BE49-F238E27FC236}">
                <a16:creationId xmlns:a16="http://schemas.microsoft.com/office/drawing/2014/main" id="{D001784F-9E08-49E8-ACA3-3509A46DFA44}"/>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0" name="Picture 9" descr="A picture containing clipart, graphics, drawing, art&#10;&#10;Description automatically generated">
            <a:extLst>
              <a:ext uri="{FF2B5EF4-FFF2-40B4-BE49-F238E27FC236}">
                <a16:creationId xmlns:a16="http://schemas.microsoft.com/office/drawing/2014/main" id="{46F5B8F0-23B7-4FC5-944B-6566E54F5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266195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0A02F5-420E-47CA-9E12-56CDAAF792FA}"/>
              </a:ext>
            </a:extLst>
          </p:cNvPr>
          <p:cNvSpPr/>
          <p:nvPr/>
        </p:nvSpPr>
        <p:spPr>
          <a:xfrm>
            <a:off x="1" y="1620978"/>
            <a:ext cx="12192000" cy="25769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6527D77A-E772-4D9A-A793-2E5252ECA566}"/>
              </a:ext>
            </a:extLst>
          </p:cNvPr>
          <p:cNvSpPr/>
          <p:nvPr/>
        </p:nvSpPr>
        <p:spPr>
          <a:xfrm>
            <a:off x="0" y="-41563"/>
            <a:ext cx="12192000" cy="16699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7E1AAD7A-5BD3-4044-8172-E71C0BED0863}"/>
              </a:ext>
            </a:extLst>
          </p:cNvPr>
          <p:cNvSpPr txBox="1"/>
          <p:nvPr/>
        </p:nvSpPr>
        <p:spPr>
          <a:xfrm>
            <a:off x="2064327" y="157938"/>
            <a:ext cx="8063345" cy="646331"/>
          </a:xfrm>
          <a:prstGeom prst="rect">
            <a:avLst/>
          </a:prstGeom>
          <a:noFill/>
        </p:spPr>
        <p:txBody>
          <a:bodyPr wrap="square" rtlCol="0">
            <a:spAutoFit/>
          </a:bodyPr>
          <a:lstStyle/>
          <a:p>
            <a:r>
              <a:rPr lang="en-US" sz="3600" dirty="0">
                <a:solidFill>
                  <a:schemeClr val="bg1"/>
                </a:solidFill>
              </a:rPr>
              <a:t>Defensive Principles</a:t>
            </a:r>
            <a:endParaRPr lang="en-CA" sz="3600" dirty="0">
              <a:solidFill>
                <a:schemeClr val="bg1"/>
              </a:solidFill>
            </a:endParaRPr>
          </a:p>
        </p:txBody>
      </p:sp>
      <p:sp>
        <p:nvSpPr>
          <p:cNvPr id="8" name="Rectangle 7">
            <a:extLst>
              <a:ext uri="{FF2B5EF4-FFF2-40B4-BE49-F238E27FC236}">
                <a16:creationId xmlns:a16="http://schemas.microsoft.com/office/drawing/2014/main" id="{8E7EAD0F-738D-468E-A0D2-71E778D042DD}"/>
              </a:ext>
            </a:extLst>
          </p:cNvPr>
          <p:cNvSpPr/>
          <p:nvPr/>
        </p:nvSpPr>
        <p:spPr>
          <a:xfrm>
            <a:off x="415981" y="2218157"/>
            <a:ext cx="11147023" cy="3865289"/>
          </a:xfrm>
          <a:prstGeom prst="rect">
            <a:avLst/>
          </a:prstGeom>
          <a:solidFill>
            <a:schemeClr val="bg1">
              <a:lumMod val="95000"/>
            </a:schemeClr>
          </a:solidFill>
          <a:ln w="82550" cmpd="thickThin">
            <a:solidFill>
              <a:srgbClr val="7030A0"/>
            </a:solidFill>
          </a:ln>
          <a:effectLst/>
        </p:spPr>
        <p:txBody>
          <a:bodyPr wrap="square">
            <a:spAutoFit/>
          </a:bodyPr>
          <a:lstStyle/>
          <a:p>
            <a:pPr marL="342900" indent="-342900">
              <a:lnSpc>
                <a:spcPct val="106000"/>
              </a:lnSpc>
              <a:buFont typeface="Arial" panose="020B0604020202020204" pitchFamily="34" charset="0"/>
              <a:buChar char="•"/>
            </a:pPr>
            <a:endParaRPr lang="en-CA" sz="800" b="1" i="1" dirty="0">
              <a:latin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cs typeface="Times New Roman" panose="02020603050405020304" pitchFamily="18" charset="0"/>
              </a:rPr>
              <a:t>Outnumber &amp; Overload – </a:t>
            </a:r>
            <a:r>
              <a:rPr lang="en-CA" sz="1600" dirty="0">
                <a:latin typeface="Calibri" panose="020F0502020204030204" pitchFamily="34" charset="0"/>
                <a:cs typeface="Times New Roman" panose="02020603050405020304" pitchFamily="18" charset="0"/>
              </a:rPr>
              <a:t>We defend by attacking with pressure and numbers, 2 on 1’s, 3 on 2’s. F1 attack, F2 Support…</a:t>
            </a:r>
          </a:p>
          <a:p>
            <a:pPr marL="342900" indent="-342900">
              <a:lnSpc>
                <a:spcPct val="106000"/>
              </a:lnSpc>
              <a:buFont typeface="Arial" panose="020B0604020202020204" pitchFamily="34" charset="0"/>
              <a:buChar char="•"/>
            </a:pPr>
            <a:endParaRPr lang="en-CA" sz="1600" b="1" i="1" dirty="0">
              <a:latin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cs typeface="Times New Roman" panose="02020603050405020304" pitchFamily="18" charset="0"/>
              </a:rPr>
              <a:t>Play Mid ice strong </a:t>
            </a:r>
            <a:r>
              <a:rPr lang="en-CA" sz="1600" dirty="0">
                <a:latin typeface="Calibri" panose="020F0502020204030204" pitchFamily="34" charset="0"/>
                <a:cs typeface="Times New Roman" panose="02020603050405020304" pitchFamily="18" charset="0"/>
              </a:rPr>
              <a:t>- We play between the dots and protect this ice first before moving out.</a:t>
            </a:r>
          </a:p>
          <a:p>
            <a:pPr marL="342900" indent="-342900">
              <a:lnSpc>
                <a:spcPct val="106000"/>
              </a:lnSpc>
              <a:buFont typeface="Arial" panose="020B0604020202020204" pitchFamily="34" charset="0"/>
              <a:buChar char="•"/>
            </a:pPr>
            <a:endParaRPr lang="en-CA" sz="1600" b="1" i="1" dirty="0">
              <a:latin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cs typeface="Times New Roman" panose="02020603050405020304" pitchFamily="18" charset="0"/>
              </a:rPr>
              <a:t>Win battles and be first to loose pucks </a:t>
            </a:r>
            <a:r>
              <a:rPr lang="en-CA" sz="1600" dirty="0">
                <a:latin typeface="Calibri" panose="020F0502020204030204" pitchFamily="34" charset="0"/>
                <a:cs typeface="Times New Roman" panose="02020603050405020304" pitchFamily="18" charset="0"/>
              </a:rPr>
              <a:t>– We battle hard and we win the races to 50/50 pucks. We must own the puck!!!</a:t>
            </a:r>
          </a:p>
          <a:p>
            <a:pPr marL="342900" indent="-342900">
              <a:lnSpc>
                <a:spcPct val="106000"/>
              </a:lnSpc>
              <a:buFont typeface="Arial" panose="020B0604020202020204" pitchFamily="34" charset="0"/>
              <a:buChar char="•"/>
            </a:pPr>
            <a:endParaRPr lang="en-CA" sz="1600" b="1" i="1" dirty="0">
              <a:latin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cs typeface="Times New Roman" panose="02020603050405020304" pitchFamily="18" charset="0"/>
              </a:rPr>
              <a:t>We get our sticks on pucks</a:t>
            </a:r>
            <a:r>
              <a:rPr lang="en-CA" sz="1600" dirty="0">
                <a:latin typeface="Calibri" panose="020F0502020204030204" pitchFamily="34" charset="0"/>
                <a:cs typeface="Times New Roman" panose="02020603050405020304" pitchFamily="18" charset="0"/>
              </a:rPr>
              <a:t> – We use skating and active sticks to disrupt our opponents to force turnovers.</a:t>
            </a:r>
          </a:p>
          <a:p>
            <a:pPr marL="342900" indent="-342900">
              <a:lnSpc>
                <a:spcPct val="106000"/>
              </a:lnSpc>
              <a:buFont typeface="Arial" panose="020B0604020202020204" pitchFamily="34" charset="0"/>
              <a:buChar char="•"/>
            </a:pPr>
            <a:endParaRPr lang="en-CA" sz="1600" b="1" i="1" dirty="0">
              <a:latin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cs typeface="Times New Roman" panose="02020603050405020304" pitchFamily="18" charset="0"/>
              </a:rPr>
              <a:t>D-Side Positioning </a:t>
            </a:r>
            <a:r>
              <a:rPr lang="en-CA" sz="1600" dirty="0">
                <a:latin typeface="Calibri" panose="020F0502020204030204" pitchFamily="34" charset="0"/>
                <a:cs typeface="Times New Roman" panose="02020603050405020304" pitchFamily="18" charset="0"/>
              </a:rPr>
              <a:t>– We are always defensively on the correct side of our opponent interrupting their passes and shots.</a:t>
            </a:r>
          </a:p>
          <a:p>
            <a:pPr marL="342900" indent="-342900">
              <a:lnSpc>
                <a:spcPct val="106000"/>
              </a:lnSpc>
              <a:buFont typeface="Arial" panose="020B0604020202020204" pitchFamily="34" charset="0"/>
              <a:buChar char="•"/>
            </a:pPr>
            <a:endParaRPr lang="en-CA" sz="1600" b="1" i="1" dirty="0">
              <a:latin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cs typeface="Times New Roman" panose="02020603050405020304" pitchFamily="18" charset="0"/>
              </a:rPr>
              <a:t>Maintain our Composure </a:t>
            </a:r>
            <a:r>
              <a:rPr lang="en-CA" sz="1600" dirty="0">
                <a:latin typeface="Calibri" panose="020F0502020204030204" pitchFamily="34" charset="0"/>
                <a:cs typeface="Times New Roman" panose="02020603050405020304" pitchFamily="18" charset="0"/>
              </a:rPr>
              <a:t>– If we find ourselves in trouble we fallback to our defensive structure. We don’t scramble!</a:t>
            </a:r>
          </a:p>
          <a:p>
            <a:pPr marL="342900" indent="-342900">
              <a:lnSpc>
                <a:spcPct val="106000"/>
              </a:lnSpc>
              <a:buFont typeface="Arial" panose="020B0604020202020204" pitchFamily="34" charset="0"/>
              <a:buChar char="•"/>
            </a:pPr>
            <a:endParaRPr lang="en-CA" sz="1600" b="1" i="1" dirty="0">
              <a:latin typeface="Calibri" panose="020F0502020204030204" pitchFamily="34" charset="0"/>
              <a:cs typeface="Times New Roman" panose="02020603050405020304" pitchFamily="18" charset="0"/>
            </a:endParaRPr>
          </a:p>
          <a:p>
            <a:pPr marL="342900" indent="-342900">
              <a:lnSpc>
                <a:spcPct val="106000"/>
              </a:lnSpc>
              <a:buFont typeface="Arial" panose="020B0604020202020204" pitchFamily="34" charset="0"/>
              <a:buChar char="•"/>
            </a:pPr>
            <a:r>
              <a:rPr lang="en-CA" sz="1600" b="1" i="1" dirty="0">
                <a:latin typeface="Calibri" panose="020F0502020204030204" pitchFamily="34" charset="0"/>
                <a:cs typeface="Times New Roman" panose="02020603050405020304" pitchFamily="18" charset="0"/>
              </a:rPr>
              <a:t>Rebound Control </a:t>
            </a:r>
            <a:r>
              <a:rPr lang="en-CA" sz="1600" dirty="0">
                <a:latin typeface="Calibri" panose="020F0502020204030204" pitchFamily="34" charset="0"/>
                <a:cs typeface="Times New Roman" panose="02020603050405020304" pitchFamily="18" charset="0"/>
              </a:rPr>
              <a:t>– Our goaltending controls rebounds, our team collapses to support our goaltending.</a:t>
            </a:r>
          </a:p>
          <a:p>
            <a:pPr marL="342900" indent="-342900">
              <a:lnSpc>
                <a:spcPct val="106000"/>
              </a:lnSpc>
              <a:buFont typeface="Arial" panose="020B0604020202020204" pitchFamily="34" charset="0"/>
              <a:buChar char="•"/>
            </a:pPr>
            <a:endParaRPr lang="en-CA" sz="1600" dirty="0">
              <a:latin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E763646D-7752-43B1-880C-3C4491996291}"/>
              </a:ext>
            </a:extLst>
          </p:cNvPr>
          <p:cNvSpPr txBox="1"/>
          <p:nvPr/>
        </p:nvSpPr>
        <p:spPr>
          <a:xfrm>
            <a:off x="2064327" y="848139"/>
            <a:ext cx="8063345" cy="400110"/>
          </a:xfrm>
          <a:prstGeom prst="rect">
            <a:avLst/>
          </a:prstGeom>
          <a:noFill/>
        </p:spPr>
        <p:txBody>
          <a:bodyPr wrap="square" rtlCol="0">
            <a:spAutoFit/>
          </a:bodyPr>
          <a:lstStyle/>
          <a:p>
            <a:r>
              <a:rPr lang="en-CA" sz="2000">
                <a:solidFill>
                  <a:schemeClr val="bg1"/>
                </a:solidFill>
              </a:rPr>
              <a:t>Raiders U15 BC2 2023-2024 Team Guide</a:t>
            </a:r>
            <a:endParaRPr lang="en-CA" sz="2000" dirty="0">
              <a:solidFill>
                <a:schemeClr val="bg1"/>
              </a:solidFill>
            </a:endParaRPr>
          </a:p>
        </p:txBody>
      </p:sp>
      <p:pic>
        <p:nvPicPr>
          <p:cNvPr id="10" name="Picture 9" descr="A picture containing clipart, graphics, drawing, art&#10;&#10;Description automatically generated">
            <a:extLst>
              <a:ext uri="{FF2B5EF4-FFF2-40B4-BE49-F238E27FC236}">
                <a16:creationId xmlns:a16="http://schemas.microsoft.com/office/drawing/2014/main" id="{90CF02B5-DBA2-4921-ACAF-20BC15B8C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 y="216102"/>
            <a:ext cx="1413232" cy="1147212"/>
          </a:xfrm>
          <a:prstGeom prst="rect">
            <a:avLst/>
          </a:prstGeom>
        </p:spPr>
      </p:pic>
    </p:spTree>
    <p:extLst>
      <p:ext uri="{BB962C8B-B14F-4D97-AF65-F5344CB8AC3E}">
        <p14:creationId xmlns:p14="http://schemas.microsoft.com/office/powerpoint/2010/main" val="4089762197"/>
      </p:ext>
    </p:extLst>
  </p:cSld>
  <p:clrMapOvr>
    <a:masterClrMapping/>
  </p:clrMapOvr>
</p:sld>
</file>

<file path=ppt/theme/theme1.xml><?xml version="1.0" encoding="utf-8"?>
<a:theme xmlns:a="http://schemas.openxmlformats.org/drawingml/2006/main" name="Office Theme">
  <a:themeElements>
    <a:clrScheme name="Custom 4">
      <a:dk1>
        <a:srgbClr val="FFFFFF"/>
      </a:dk1>
      <a:lt1>
        <a:srgbClr val="000000"/>
      </a:lt1>
      <a:dk2>
        <a:srgbClr val="00000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19737</TotalTime>
  <Words>4546</Words>
  <Application>Microsoft Office PowerPoint</Application>
  <PresentationFormat>Widescreen</PresentationFormat>
  <Paragraphs>397</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Lea</dc:creator>
  <cp:lastModifiedBy>Lisi, Nancy M</cp:lastModifiedBy>
  <cp:revision>154</cp:revision>
  <cp:lastPrinted>2019-10-22T04:00:00Z</cp:lastPrinted>
  <dcterms:created xsi:type="dcterms:W3CDTF">2019-10-01T00:57:20Z</dcterms:created>
  <dcterms:modified xsi:type="dcterms:W3CDTF">2023-06-28T21:46:33Z</dcterms:modified>
</cp:coreProperties>
</file>